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78" r:id="rId2"/>
    <p:sldId id="258" r:id="rId3"/>
    <p:sldId id="298" r:id="rId4"/>
    <p:sldId id="280" r:id="rId5"/>
    <p:sldId id="294" r:id="rId6"/>
    <p:sldId id="285" r:id="rId7"/>
    <p:sldId id="311" r:id="rId8"/>
    <p:sldId id="300" r:id="rId9"/>
    <p:sldId id="303" r:id="rId10"/>
    <p:sldId id="277" r:id="rId11"/>
  </p:sldIdLst>
  <p:sldSz cx="12192000" cy="6858000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E1EB"/>
    <a:srgbClr val="C00000"/>
    <a:srgbClr val="F9E3CB"/>
    <a:srgbClr val="FFF4E7"/>
    <a:srgbClr val="FCF1E7"/>
    <a:srgbClr val="2F5597"/>
    <a:srgbClr val="23A187"/>
    <a:srgbClr val="F0BC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E171933-4619-4E11-9A3F-F7608DF75F80}" styleName="中等深淺樣式 1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淺色樣式 3 - 輔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07" autoAdjust="0"/>
    <p:restoredTop sz="94674"/>
  </p:normalViewPr>
  <p:slideViewPr>
    <p:cSldViewPr snapToGrid="0" snapToObjects="1">
      <p:cViewPr varScale="1">
        <p:scale>
          <a:sx n="107" d="100"/>
          <a:sy n="107" d="100"/>
        </p:scale>
        <p:origin x="654" y="78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7" d="100"/>
          <a:sy n="87" d="100"/>
        </p:scale>
        <p:origin x="454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32A904EA-B24B-FD49-A0AA-0B06D5EA72B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20FBFE7-F866-8443-917D-2C1ACCD4B4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FD791978-C569-094A-9367-B384F6B17767}" type="datetimeFigureOut">
              <a:rPr kumimoji="1" lang="zh-TW" altLang="en-US" smtClean="0"/>
              <a:t>2026/4/10</a:t>
            </a:fld>
            <a:endParaRPr kumimoji="1"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DDFAE0F-54AA-CE45-B79D-4A5073EF170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A114338-190D-D145-AB13-688BF680790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1BE1BB98-2AE9-AE41-A29D-B1BFAB87E939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641251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8F707D8E-4A5F-4DA4-9C60-CC99EF0DBB44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239" y="4783357"/>
            <a:ext cx="5446723" cy="3913364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18704E4B-6A4C-44AD-99DD-6CA77C6BA5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1460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簡報首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\\Gbackup2\專案0_推動\CURE\CURE_20_水保60\04_Execute\08_視覺設計\03_水保60logo\05_簡報\01_設計檔\水保60PPT_cs6_16-9內頁間隔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副標題 2">
            <a:extLst>
              <a:ext uri="{FF2B5EF4-FFF2-40B4-BE49-F238E27FC236}">
                <a16:creationId xmlns:a16="http://schemas.microsoft.com/office/drawing/2014/main" id="{E06A5483-9682-854B-8EE7-EBD62CC565B6}"/>
              </a:ext>
            </a:extLst>
          </p:cNvPr>
          <p:cNvSpPr txBox="1">
            <a:spLocks/>
          </p:cNvSpPr>
          <p:nvPr userDrawn="1"/>
        </p:nvSpPr>
        <p:spPr>
          <a:xfrm>
            <a:off x="3554343" y="5350269"/>
            <a:ext cx="5266928" cy="56233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0" i="0" kern="1200">
                <a:solidFill>
                  <a:srgbClr val="F0BC07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zh-TW" altLang="en-US" sz="3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文字版面配置區 7"/>
          <p:cNvSpPr>
            <a:spLocks noGrp="1"/>
          </p:cNvSpPr>
          <p:nvPr>
            <p:ph type="body" sz="quarter" idx="14" hasCustomPrompt="1"/>
          </p:nvPr>
        </p:nvSpPr>
        <p:spPr>
          <a:xfrm>
            <a:off x="335280" y="1343559"/>
            <a:ext cx="11426413" cy="50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pPr lvl="0"/>
            <a:r>
              <a:rPr lang="zh-TW" altLang="en-US" dirty="0"/>
              <a:t>會議名稱</a:t>
            </a:r>
          </a:p>
        </p:txBody>
      </p:sp>
      <p:sp>
        <p:nvSpPr>
          <p:cNvPr id="11" name="文字版面配置區 7"/>
          <p:cNvSpPr>
            <a:spLocks noGrp="1"/>
          </p:cNvSpPr>
          <p:nvPr>
            <p:ph type="body" sz="quarter" idx="15" hasCustomPrompt="1"/>
          </p:nvPr>
        </p:nvSpPr>
        <p:spPr>
          <a:xfrm>
            <a:off x="335279" y="2670278"/>
            <a:ext cx="11426413" cy="7587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0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pPr lvl="0"/>
            <a:r>
              <a:rPr lang="zh-TW" altLang="en-US" dirty="0"/>
              <a:t>簡報主題</a:t>
            </a:r>
          </a:p>
        </p:txBody>
      </p:sp>
      <p:sp>
        <p:nvSpPr>
          <p:cNvPr id="12" name="文字版面配置區 7"/>
          <p:cNvSpPr>
            <a:spLocks noGrp="1"/>
          </p:cNvSpPr>
          <p:nvPr>
            <p:ph type="body" sz="quarter" idx="16" hasCustomPrompt="1"/>
          </p:nvPr>
        </p:nvSpPr>
        <p:spPr>
          <a:xfrm>
            <a:off x="382793" y="4708239"/>
            <a:ext cx="11426413" cy="50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r>
              <a:rPr kumimoji="1" lang="zh-TW" altLang="en-US" sz="3600" b="1" dirty="0"/>
              <a:t>○○○○○ 報告</a:t>
            </a:r>
            <a:endParaRPr kumimoji="1" lang="zh-TW" altLang="en-US" b="1" dirty="0"/>
          </a:p>
        </p:txBody>
      </p:sp>
      <p:sp>
        <p:nvSpPr>
          <p:cNvPr id="14" name="文字版面配置區 7"/>
          <p:cNvSpPr>
            <a:spLocks noGrp="1"/>
          </p:cNvSpPr>
          <p:nvPr>
            <p:ph type="body" sz="quarter" idx="17" hasCustomPrompt="1"/>
          </p:nvPr>
        </p:nvSpPr>
        <p:spPr>
          <a:xfrm>
            <a:off x="382792" y="5404607"/>
            <a:ext cx="11426413" cy="50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0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r>
              <a:rPr kumimoji="1" lang="zh-TW" altLang="en-US" b="1" dirty="0"/>
              <a:t>○○○年○○月○○日</a:t>
            </a:r>
          </a:p>
        </p:txBody>
      </p:sp>
      <p:pic>
        <p:nvPicPr>
          <p:cNvPr id="2" name="Picture 2" descr="\\Gbackup2\專案0_推動\CURE\CURE_20_水保60\04_Execute\08_視覺設計\03_水保60logo\05_簡報\01_設計檔\水保60PPT_cs6-11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" y="173830"/>
            <a:ext cx="3163888" cy="1020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65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樣式一:純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\\Gbackup2\專案0_推動\CURE\CURE_20_水保60\04_Execute\08_視覺設計\03_水保60logo\05_簡報\01_設計檔\水保60PPT_cs6_16-9內頁間隔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9448800" y="6610630"/>
            <a:ext cx="2743200" cy="247370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6EC5F91-2014-44CD-A3CA-CEAF389CFA0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quarter" idx="13" hasCustomPrompt="1"/>
          </p:nvPr>
        </p:nvSpPr>
        <p:spPr>
          <a:xfrm>
            <a:off x="636494" y="2423968"/>
            <a:ext cx="11125199" cy="321468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600" b="1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  <a:lvl2pPr marL="457200" indent="0">
              <a:buNone/>
              <a:defRPr sz="36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marL="914400" indent="0">
              <a:buNone/>
              <a:defRPr sz="36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marL="1371600" indent="0">
              <a:buNone/>
              <a:defRPr sz="36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 marL="1828800" indent="0">
              <a:buNone/>
              <a:defRPr sz="36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zh-TW" altLang="en-US" dirty="0"/>
              <a:t>壹、第一層</a:t>
            </a:r>
            <a:endParaRPr lang="en-US" altLang="zh-TW" dirty="0"/>
          </a:p>
          <a:p>
            <a:pPr lvl="0"/>
            <a:r>
              <a:rPr lang="zh-TW" altLang="en-US" dirty="0"/>
              <a:t>貳、第二層</a:t>
            </a:r>
            <a:endParaRPr lang="en-US" altLang="zh-TW" dirty="0"/>
          </a:p>
          <a:p>
            <a:pPr lvl="0"/>
            <a:r>
              <a:rPr lang="zh-TW" altLang="en-US" dirty="0"/>
              <a:t>參、第三層</a:t>
            </a:r>
            <a:endParaRPr lang="en-US" altLang="zh-TW" dirty="0"/>
          </a:p>
          <a:p>
            <a:pPr lvl="0"/>
            <a:r>
              <a:rPr lang="zh-TW" altLang="en-US" dirty="0"/>
              <a:t>肆、第四層</a:t>
            </a:r>
            <a:endParaRPr lang="en-US" altLang="zh-TW" dirty="0"/>
          </a:p>
          <a:p>
            <a:pPr lvl="0"/>
            <a:r>
              <a:rPr lang="zh-TW" altLang="en-US" dirty="0"/>
              <a:t>伍、第五層</a:t>
            </a:r>
          </a:p>
        </p:txBody>
      </p:sp>
      <p:sp>
        <p:nvSpPr>
          <p:cNvPr id="8" name="文字版面配置區 7"/>
          <p:cNvSpPr>
            <a:spLocks noGrp="1"/>
          </p:cNvSpPr>
          <p:nvPr>
            <p:ph type="body" sz="quarter" idx="14"/>
          </p:nvPr>
        </p:nvSpPr>
        <p:spPr>
          <a:xfrm>
            <a:off x="636494" y="914400"/>
            <a:ext cx="11125199" cy="1108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pic>
        <p:nvPicPr>
          <p:cNvPr id="12" name="Picture 6" descr="\\Gbackup2\專案0_推動\CURE\CURE_20_水保60\04_Execute\08_視覺設計\03_水保60logo\05_簡報\01_設計檔\水保60PPT_cs6-12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365" y="6657772"/>
            <a:ext cx="1080000" cy="146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536245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簡報頁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3" y="0"/>
            <a:ext cx="12189460" cy="6858000"/>
          </a:xfrm>
          <a:prstGeom prst="rect">
            <a:avLst/>
          </a:prstGeom>
        </p:spPr>
      </p:pic>
      <p:sp>
        <p:nvSpPr>
          <p:cNvPr id="10" name="矩形 9"/>
          <p:cNvSpPr/>
          <p:nvPr userDrawn="1"/>
        </p:nvSpPr>
        <p:spPr>
          <a:xfrm>
            <a:off x="0" y="1933278"/>
            <a:ext cx="1220815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6600" b="1" dirty="0">
                <a:solidFill>
                  <a:srgbClr val="23A187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 告 完 畢 </a:t>
            </a:r>
            <a:br>
              <a:rPr lang="en-US" altLang="zh-TW" sz="6600" b="1" dirty="0">
                <a:solidFill>
                  <a:srgbClr val="23A187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6600" b="1" dirty="0">
                <a:solidFill>
                  <a:srgbClr val="23A187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敬 請 指 教</a:t>
            </a:r>
          </a:p>
        </p:txBody>
      </p:sp>
    </p:spTree>
    <p:extLst>
      <p:ext uri="{BB962C8B-B14F-4D97-AF65-F5344CB8AC3E}">
        <p14:creationId xmlns:p14="http://schemas.microsoft.com/office/powerpoint/2010/main" val="2273945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752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7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版面配置區 4"/>
          <p:cNvSpPr>
            <a:spLocks noGrp="1"/>
          </p:cNvSpPr>
          <p:nvPr>
            <p:ph type="body" sz="quarter" idx="14"/>
          </p:nvPr>
        </p:nvSpPr>
        <p:spPr>
          <a:xfrm>
            <a:off x="335280" y="986207"/>
            <a:ext cx="11426413" cy="508000"/>
          </a:xfrm>
        </p:spPr>
        <p:txBody>
          <a:bodyPr/>
          <a:lstStyle/>
          <a:p>
            <a:r>
              <a:rPr kumimoji="1" lang="zh-TW" altLang="en-US" dirty="0">
                <a:solidFill>
                  <a:schemeClr val="accent4"/>
                </a:solidFill>
              </a:rPr>
              <a:t>農村再生社區產業加值計畫</a:t>
            </a:r>
            <a:r>
              <a:rPr kumimoji="1" lang="en-US" altLang="zh-TW" dirty="0">
                <a:solidFill>
                  <a:schemeClr val="accent4"/>
                </a:solidFill>
              </a:rPr>
              <a:t>(</a:t>
            </a:r>
            <a:r>
              <a:rPr kumimoji="1" lang="zh-TW" altLang="en-US" dirty="0">
                <a:solidFill>
                  <a:schemeClr val="accent4"/>
                </a:solidFill>
              </a:rPr>
              <a:t>農村社區組織及團體型</a:t>
            </a:r>
            <a:r>
              <a:rPr kumimoji="1" lang="en-US" altLang="zh-TW" dirty="0">
                <a:solidFill>
                  <a:schemeClr val="accent4"/>
                </a:solidFill>
              </a:rPr>
              <a:t>)</a:t>
            </a:r>
            <a:endParaRPr kumimoji="1" lang="zh-TW" altLang="en-US" dirty="0">
              <a:solidFill>
                <a:schemeClr val="accent4"/>
              </a:solidFill>
            </a:endParaRPr>
          </a:p>
          <a:p>
            <a:endParaRPr kumimoji="1" lang="zh-TW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文字版面配置區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kumimoji="1" lang="zh-TW" altLang="en-US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</a:rPr>
              <a:t>○ ○ ○計畫名稱 </a:t>
            </a:r>
          </a:p>
          <a:p>
            <a:endParaRPr lang="zh-TW" altLang="en-US" dirty="0"/>
          </a:p>
        </p:txBody>
      </p:sp>
      <p:sp>
        <p:nvSpPr>
          <p:cNvPr id="7" name="文字版面配置區 6"/>
          <p:cNvSpPr>
            <a:spLocks noGrp="1"/>
          </p:cNvSpPr>
          <p:nvPr>
            <p:ph type="body" sz="quarter" idx="16"/>
          </p:nvPr>
        </p:nvSpPr>
        <p:spPr>
          <a:xfrm>
            <a:off x="382793" y="4002367"/>
            <a:ext cx="11426413" cy="508000"/>
          </a:xfrm>
        </p:spPr>
        <p:txBody>
          <a:bodyPr/>
          <a:lstStyle/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zh-TW" altLang="en-US" sz="3200" dirty="0">
                <a:solidFill>
                  <a:schemeClr val="accent4"/>
                </a:solidFill>
              </a:rPr>
              <a:t>組織或團體名稱：</a:t>
            </a:r>
            <a:endParaRPr lang="en-US" altLang="zh-TW" sz="3200" dirty="0">
              <a:solidFill>
                <a:schemeClr val="accent4"/>
              </a:solidFill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DD270568-2F5B-590B-7ABE-0576CF3EC9BB}"/>
              </a:ext>
            </a:extLst>
          </p:cNvPr>
          <p:cNvSpPr txBox="1"/>
          <p:nvPr/>
        </p:nvSpPr>
        <p:spPr>
          <a:xfrm>
            <a:off x="8189862" y="5833910"/>
            <a:ext cx="40021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申請補助經費：          萬元</a:t>
            </a:r>
            <a:endParaRPr lang="en-US" altLang="zh-TW" sz="2000" b="1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572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6761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702791"/>
            <a:ext cx="1219200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TW" altLang="en-US" sz="50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簡報大綱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F91-2014-44CD-A3CA-CEAF389CFA05}" type="slidenum">
              <a:rPr lang="zh-TW" altLang="en-US" smtClean="0"/>
              <a:pPr/>
              <a:t>1</a:t>
            </a:fld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A3A03F04-E9A4-555A-EE98-4E4AD3A330AE}"/>
              </a:ext>
            </a:extLst>
          </p:cNvPr>
          <p:cNvSpPr txBox="1"/>
          <p:nvPr/>
        </p:nvSpPr>
        <p:spPr>
          <a:xfrm>
            <a:off x="2456120" y="2020187"/>
            <a:ext cx="7793665" cy="29884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600"/>
              </a:lnSpc>
            </a:pPr>
            <a:r>
              <a:rPr lang="zh-TW" altLang="en-US" sz="3200" b="1" dirty="0"/>
              <a:t>壹、背景介紹</a:t>
            </a:r>
            <a:endParaRPr lang="en-US" altLang="zh-TW" sz="3200" b="1" dirty="0"/>
          </a:p>
          <a:p>
            <a:pPr>
              <a:lnSpc>
                <a:spcPts val="4600"/>
              </a:lnSpc>
            </a:pPr>
            <a:r>
              <a:rPr lang="zh-TW" altLang="en-US" sz="3200" b="1" dirty="0"/>
              <a:t>貳、申請</a:t>
            </a:r>
            <a:r>
              <a:rPr lang="zh-TW" altLang="zh-TW" sz="3200" b="1" dirty="0"/>
              <a:t>需求問題描述</a:t>
            </a:r>
            <a:endParaRPr lang="en-US" altLang="zh-TW" sz="3200" b="1" dirty="0"/>
          </a:p>
          <a:p>
            <a:pPr>
              <a:lnSpc>
                <a:spcPts val="4600"/>
              </a:lnSpc>
            </a:pPr>
            <a:r>
              <a:rPr lang="zh-TW" altLang="en-US" sz="3200" b="1" dirty="0"/>
              <a:t>參、計畫工作項目與經費規劃</a:t>
            </a:r>
            <a:endParaRPr lang="en-US" altLang="zh-TW" sz="3200" b="1" dirty="0"/>
          </a:p>
          <a:p>
            <a:pPr>
              <a:lnSpc>
                <a:spcPts val="4600"/>
              </a:lnSpc>
            </a:pPr>
            <a:r>
              <a:rPr lang="zh-TW" altLang="en-US" sz="3200" b="1" dirty="0"/>
              <a:t>肆、預期效益</a:t>
            </a:r>
            <a:endParaRPr lang="en-US" altLang="zh-TW" sz="3200" b="1" dirty="0"/>
          </a:p>
          <a:p>
            <a:pPr>
              <a:lnSpc>
                <a:spcPts val="4600"/>
              </a:lnSpc>
            </a:pPr>
            <a:r>
              <a:rPr lang="zh-TW" altLang="en-US" sz="3200" b="1" dirty="0"/>
              <a:t>伍、</a:t>
            </a:r>
            <a:r>
              <a:rPr lang="zh-TW" altLang="en-US" sz="3200" b="1"/>
              <a:t>對農村再生社區</a:t>
            </a:r>
            <a:r>
              <a:rPr lang="zh-TW" altLang="en-US" sz="3200" b="1" dirty="0"/>
              <a:t>之回饋方案</a:t>
            </a:r>
          </a:p>
        </p:txBody>
      </p:sp>
    </p:spTree>
    <p:extLst>
      <p:ext uri="{BB962C8B-B14F-4D97-AF65-F5344CB8AC3E}">
        <p14:creationId xmlns:p14="http://schemas.microsoft.com/office/powerpoint/2010/main" val="3575695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417006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TW" altLang="en-US" sz="3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壹、背景介紹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F91-2014-44CD-A3CA-CEAF389CFA05}" type="slidenum">
              <a:rPr lang="zh-TW" altLang="en-US" smtClean="0"/>
              <a:pPr/>
              <a:t>2</a:t>
            </a:fld>
            <a:endParaRPr lang="zh-TW" altLang="en-US"/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1C3AAD9F-EA47-9B99-1F8A-065CC98C9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7925474"/>
              </p:ext>
            </p:extLst>
          </p:nvPr>
        </p:nvGraphicFramePr>
        <p:xfrm>
          <a:off x="1046389" y="1247803"/>
          <a:ext cx="10659292" cy="2103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65954">
                  <a:extLst>
                    <a:ext uri="{9D8B030D-6E8A-4147-A177-3AD203B41FA5}">
                      <a16:colId xmlns:a16="http://schemas.microsoft.com/office/drawing/2014/main" val="3956115676"/>
                    </a:ext>
                  </a:extLst>
                </a:gridCol>
                <a:gridCol w="8093338">
                  <a:extLst>
                    <a:ext uri="{9D8B030D-6E8A-4147-A177-3AD203B41FA5}">
                      <a16:colId xmlns:a16="http://schemas.microsoft.com/office/drawing/2014/main" val="2884809630"/>
                    </a:ext>
                  </a:extLst>
                </a:gridCol>
              </a:tblGrid>
              <a:tr h="216139">
                <a:tc>
                  <a:txBody>
                    <a:bodyPr/>
                    <a:lstStyle/>
                    <a:p>
                      <a:pPr algn="l"/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位屬農村再生社區名稱</a:t>
                      </a:r>
                      <a:endParaRPr lang="zh-TW" altLang="en-US" sz="1800" b="1" dirty="0">
                        <a:latin typeface="+mj-ea"/>
                        <a:ea typeface="+mj-ea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TW" altLang="en-US" sz="1800" b="1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1008376"/>
                  </a:ext>
                </a:extLst>
              </a:tr>
              <a:tr h="216139">
                <a:tc>
                  <a:txBody>
                    <a:bodyPr/>
                    <a:lstStyle/>
                    <a:p>
                      <a:pPr algn="l"/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農村再生計畫核定年度</a:t>
                      </a:r>
                      <a:endParaRPr lang="zh-TW" altLang="en-US" sz="1800" b="1" dirty="0">
                        <a:latin typeface="+mj-ea"/>
                        <a:ea typeface="+mj-ea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TW" altLang="en-US" sz="1800" b="1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1486316"/>
                  </a:ext>
                </a:extLst>
              </a:tr>
              <a:tr h="216139">
                <a:tc>
                  <a:txBody>
                    <a:bodyPr/>
                    <a:lstStyle/>
                    <a:p>
                      <a:pPr algn="l"/>
                      <a:r>
                        <a:rPr lang="zh-TW" altLang="en-US" sz="1800" b="1" dirty="0">
                          <a:latin typeface="+mj-ea"/>
                          <a:ea typeface="+mj-ea"/>
                        </a:rPr>
                        <a:t>農村簡歷說明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zh-TW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簡述</a:t>
                      </a:r>
                      <a:r>
                        <a:rPr lang="zh-TW" alt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在地產業、</a:t>
                      </a:r>
                      <a:r>
                        <a:rPr lang="zh-TW" altLang="zh-TW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農村經營狀況、農村再生成果，以及地方產業活化推動營運想法及未來發展構想等，以</a:t>
                      </a:r>
                      <a:r>
                        <a:rPr lang="en-US" altLang="zh-TW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500</a:t>
                      </a:r>
                      <a:r>
                        <a:rPr lang="zh-TW" altLang="zh-TW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字為限</a:t>
                      </a:r>
                      <a:r>
                        <a:rPr lang="zh-TW" alt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，並附上圖片。</a:t>
                      </a:r>
                      <a:r>
                        <a:rPr lang="en-US" altLang="zh-TW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b="1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2438855"/>
                  </a:ext>
                </a:extLst>
              </a:tr>
              <a:tr h="216139">
                <a:tc>
                  <a:txBody>
                    <a:bodyPr/>
                    <a:lstStyle/>
                    <a:p>
                      <a:pPr algn="l"/>
                      <a:r>
                        <a:rPr lang="zh-TW" altLang="en-US" sz="1800" b="1" dirty="0">
                          <a:latin typeface="+mj-ea"/>
                          <a:ea typeface="+mj-ea"/>
                        </a:rPr>
                        <a:t>重要事蹟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如獲選農村領航獎、金牌農村、農村好物或其他</a:t>
                      </a:r>
                      <a:r>
                        <a:rPr lang="zh-TW" alt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在地特色優質產品獎項等。</a:t>
                      </a:r>
                      <a:endParaRPr lang="zh-TW" alt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3381003"/>
                  </a:ext>
                </a:extLst>
              </a:tr>
              <a:tr h="216139">
                <a:tc>
                  <a:txBody>
                    <a:bodyPr/>
                    <a:lstStyle/>
                    <a:p>
                      <a:pPr algn="l"/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歷年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受</a:t>
                      </a: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輔導情形</a:t>
                      </a:r>
                      <a:endParaRPr lang="zh-TW" altLang="en-US" sz="1800" b="1" dirty="0">
                        <a:latin typeface="+mj-ea"/>
                        <a:ea typeface="+mj-ea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僅就產業活化有關內容說明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9168821"/>
                  </a:ext>
                </a:extLst>
              </a:tr>
            </a:tbl>
          </a:graphicData>
        </a:graphic>
      </p:graphicFrame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DBBD8121-1D94-8381-50F2-0C1135F51F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7382498"/>
              </p:ext>
            </p:extLst>
          </p:nvPr>
        </p:nvGraphicFramePr>
        <p:xfrm>
          <a:off x="1046389" y="4150663"/>
          <a:ext cx="10689226" cy="2052693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665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19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55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960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4252">
                <a:tc gridSpan="2"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組織成員</a:t>
                      </a:r>
                      <a:endParaRPr lang="zh-TW" sz="1800" kern="10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職稱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推動農村事務及本計畫工作任務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757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kern="0" dirty="0"/>
                        <a:t>1</a:t>
                      </a:r>
                      <a:endParaRPr lang="en-US" sz="1800" kern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zh-TW" altLang="en-US" sz="1800" kern="0" dirty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姓名</a:t>
                      </a:r>
                      <a:r>
                        <a:rPr lang="en-US" altLang="zh-TW" sz="1800" kern="0" dirty="0"/>
                        <a:t>OOO</a:t>
                      </a:r>
                      <a:endParaRPr lang="en-US" sz="1800" kern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如理事長</a:t>
                      </a:r>
                      <a:endParaRPr lang="zh-TW" altLang="en-US" sz="1800" b="1" kern="1200" dirty="0">
                        <a:solidFill>
                          <a:schemeClr val="dk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endParaRPr lang="en-US" sz="1800" kern="0"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806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kern="0" dirty="0"/>
                        <a:t>2</a:t>
                      </a:r>
                      <a:endParaRPr lang="en-US" sz="1800" kern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kern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endParaRPr lang="en-US" sz="1800" kern="0" dirty="0"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endParaRPr lang="en-US" sz="1800" kern="0"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60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kern="0" dirty="0"/>
                        <a:t>3</a:t>
                      </a:r>
                      <a:endParaRPr lang="en-US" sz="1800" kern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kern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endParaRPr lang="en-US" sz="1800" kern="0" dirty="0"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endParaRPr lang="en-US" sz="1800" kern="0" dirty="0"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6573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kern="0" dirty="0"/>
                        <a:t>4</a:t>
                      </a:r>
                      <a:endParaRPr lang="en-US" sz="1800" kern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kern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endParaRPr lang="en-US" sz="1800" kern="0" dirty="0"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endParaRPr lang="en-US" sz="1800" kern="0" dirty="0"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637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kern="0" dirty="0"/>
                        <a:t>5</a:t>
                      </a:r>
                      <a:endParaRPr lang="en-US" sz="1800" kern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kern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endParaRPr lang="en-US" sz="1800" kern="0" dirty="0"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endParaRPr lang="en-US" sz="1800" kern="0" dirty="0"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文字方塊 3">
            <a:extLst>
              <a:ext uri="{FF2B5EF4-FFF2-40B4-BE49-F238E27FC236}">
                <a16:creationId xmlns:a16="http://schemas.microsoft.com/office/drawing/2014/main" id="{6A2542FD-A2CB-9AAD-5359-368EF75E7912}"/>
              </a:ext>
            </a:extLst>
          </p:cNvPr>
          <p:cNvSpPr txBox="1"/>
          <p:nvPr/>
        </p:nvSpPr>
        <p:spPr>
          <a:xfrm>
            <a:off x="573403" y="3668532"/>
            <a:ext cx="11162212" cy="3744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41550" marR="0" indent="-2241550" fontAlgn="auto">
              <a:lnSpc>
                <a:spcPts val="22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r>
              <a:rPr lang="zh-TW" altLang="en-US" sz="20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二、組織成員與執行人力</a:t>
            </a:r>
            <a:endParaRPr lang="en-US" altLang="zh-TW" sz="2000" b="1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D8F1FCCC-1503-5FFE-EC62-9A3429BAB3DE}"/>
              </a:ext>
            </a:extLst>
          </p:cNvPr>
          <p:cNvSpPr txBox="1"/>
          <p:nvPr/>
        </p:nvSpPr>
        <p:spPr>
          <a:xfrm>
            <a:off x="573403" y="929386"/>
            <a:ext cx="11162212" cy="3744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41550" marR="0" indent="-2241550" fontAlgn="auto">
              <a:lnSpc>
                <a:spcPts val="22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r>
              <a:rPr lang="zh-TW" altLang="en-US" sz="20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一、農村基本資料</a:t>
            </a:r>
            <a:endParaRPr lang="en-US" altLang="zh-TW" sz="2000" b="1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246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653655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TW" altLang="en-US" sz="3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壹、背景介紹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F91-2014-44CD-A3CA-CEAF389CFA05}" type="slidenum">
              <a:rPr lang="zh-TW" altLang="en-US" smtClean="0"/>
              <a:pPr/>
              <a:t>3</a:t>
            </a:fld>
            <a:endParaRPr lang="zh-TW" altLang="en-US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07E76F9B-523D-35DA-EC69-192DEE5C160F}"/>
              </a:ext>
            </a:extLst>
          </p:cNvPr>
          <p:cNvSpPr txBox="1"/>
          <p:nvPr/>
        </p:nvSpPr>
        <p:spPr>
          <a:xfrm>
            <a:off x="1119689" y="1717431"/>
            <a:ext cx="4864230" cy="377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ts val="2200"/>
              </a:lnSpc>
              <a:spcAft>
                <a:spcPts val="600"/>
              </a:spcAft>
              <a:buClr>
                <a:srgbClr val="000000"/>
              </a:buClr>
              <a:buSzPts val="1400"/>
            </a:pPr>
            <a:r>
              <a:rPr lang="zh-TW" altLang="en-US" sz="20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三、</a:t>
            </a:r>
            <a:r>
              <a:rPr lang="zh-TW" altLang="zh-TW" sz="20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主要</a:t>
            </a:r>
            <a:r>
              <a:rPr lang="zh-TW" altLang="en-US" sz="20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營收狀況</a:t>
            </a:r>
            <a:endParaRPr lang="zh-TW" altLang="zh-TW" sz="2000" kern="100" dirty="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A054ACFE-7308-55BC-3052-3D55C7074E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467480"/>
              </p:ext>
            </p:extLst>
          </p:nvPr>
        </p:nvGraphicFramePr>
        <p:xfrm>
          <a:off x="1119689" y="2117719"/>
          <a:ext cx="10479312" cy="2622562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555366">
                  <a:extLst>
                    <a:ext uri="{9D8B030D-6E8A-4147-A177-3AD203B41FA5}">
                      <a16:colId xmlns:a16="http://schemas.microsoft.com/office/drawing/2014/main" val="2442522718"/>
                    </a:ext>
                  </a:extLst>
                </a:gridCol>
                <a:gridCol w="2297034">
                  <a:extLst>
                    <a:ext uri="{9D8B030D-6E8A-4147-A177-3AD203B41FA5}">
                      <a16:colId xmlns:a16="http://schemas.microsoft.com/office/drawing/2014/main" val="2800077138"/>
                    </a:ext>
                  </a:extLst>
                </a:gridCol>
                <a:gridCol w="2508166">
                  <a:extLst>
                    <a:ext uri="{9D8B030D-6E8A-4147-A177-3AD203B41FA5}">
                      <a16:colId xmlns:a16="http://schemas.microsoft.com/office/drawing/2014/main" val="781811377"/>
                    </a:ext>
                  </a:extLst>
                </a:gridCol>
                <a:gridCol w="2059373">
                  <a:extLst>
                    <a:ext uri="{9D8B030D-6E8A-4147-A177-3AD203B41FA5}">
                      <a16:colId xmlns:a16="http://schemas.microsoft.com/office/drawing/2014/main" val="479882807"/>
                    </a:ext>
                  </a:extLst>
                </a:gridCol>
                <a:gridCol w="2059373">
                  <a:extLst>
                    <a:ext uri="{9D8B030D-6E8A-4147-A177-3AD203B41FA5}">
                      <a16:colId xmlns:a16="http://schemas.microsoft.com/office/drawing/2014/main" val="2937431982"/>
                    </a:ext>
                  </a:extLst>
                </a:gridCol>
              </a:tblGrid>
              <a:tr h="39157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 dirty="0">
                          <a:solidFill>
                            <a:schemeClr val="tx1"/>
                          </a:solidFill>
                          <a:effectLst/>
                        </a:rPr>
                        <a:t>營業項目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 dirty="0">
                          <a:solidFill>
                            <a:schemeClr val="tx1"/>
                          </a:solidFill>
                          <a:effectLst/>
                        </a:rPr>
                        <a:t>核心商品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去年度收入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萬元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b="1" kern="100" dirty="0">
                          <a:solidFill>
                            <a:schemeClr val="tx1"/>
                          </a:solidFill>
                          <a:effectLst/>
                        </a:rPr>
                        <a:t>佔營收比重</a:t>
                      </a:r>
                      <a:r>
                        <a:rPr lang="en-US" altLang="zh-TW" sz="1800" b="1" kern="100" dirty="0">
                          <a:solidFill>
                            <a:schemeClr val="tx1"/>
                          </a:solidFill>
                          <a:effectLst/>
                        </a:rPr>
                        <a:t>(%)</a:t>
                      </a:r>
                      <a:endParaRPr lang="zh-TW" altLang="en-US" sz="18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4075568"/>
                  </a:ext>
                </a:extLst>
              </a:tr>
              <a:tr h="73428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sz="1800" b="1" kern="100" dirty="0">
                          <a:solidFill>
                            <a:schemeClr val="tx1"/>
                          </a:solidFill>
                          <a:effectLst/>
                        </a:rPr>
                        <a:t>一級生產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6317086"/>
                  </a:ext>
                </a:extLst>
              </a:tr>
              <a:tr h="71075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sz="1800" b="1" kern="100" dirty="0">
                          <a:solidFill>
                            <a:schemeClr val="tx1"/>
                          </a:solidFill>
                          <a:effectLst/>
                        </a:rPr>
                        <a:t>二級加工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9254626"/>
                  </a:ext>
                </a:extLst>
              </a:tr>
              <a:tr h="78594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sz="1800" b="1" kern="100" dirty="0">
                          <a:solidFill>
                            <a:schemeClr val="tx1"/>
                          </a:solidFill>
                          <a:effectLst/>
                        </a:rPr>
                        <a:t>三級服務體驗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1401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8459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52F4CE28-8904-1D62-E1FB-D65DBD93E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F91-2014-44CD-A3CA-CEAF389CFA05}" type="slidenum">
              <a:rPr lang="zh-TW" altLang="en-US" smtClean="0"/>
              <a:pPr/>
              <a:t>4</a:t>
            </a:fld>
            <a:endParaRPr lang="zh-TW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DBDF7AB-10A4-0942-B4AC-0D02A35F3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96505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TW" altLang="en-US" sz="3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貳、申請</a:t>
            </a:r>
            <a:r>
              <a:rPr lang="zh-TW" altLang="zh-TW" sz="3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需求問題描述</a:t>
            </a:r>
            <a:endParaRPr lang="zh-TW" altLang="zh-TW" b="1" dirty="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內容版面配置區 8">
            <a:extLst>
              <a:ext uri="{FF2B5EF4-FFF2-40B4-BE49-F238E27FC236}">
                <a16:creationId xmlns:a16="http://schemas.microsoft.com/office/drawing/2014/main" id="{130FAA30-41AD-E438-5CCC-3D38D850FB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8208139"/>
              </p:ext>
            </p:extLst>
          </p:nvPr>
        </p:nvGraphicFramePr>
        <p:xfrm>
          <a:off x="1506869" y="1989000"/>
          <a:ext cx="9178261" cy="288000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5680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102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5704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  <a:buNone/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社區發展課題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  <a:buNone/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解決對策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863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一、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2779768"/>
                  </a:ext>
                </a:extLst>
              </a:tr>
              <a:tr h="58863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二、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8155321"/>
                  </a:ext>
                </a:extLst>
              </a:tr>
              <a:tr h="58863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三、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403165"/>
                  </a:ext>
                </a:extLst>
              </a:tr>
              <a:tr h="55704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四、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2675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7395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52F4CE28-8904-1D62-E1FB-D65DBD93E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F91-2014-44CD-A3CA-CEAF389CFA05}" type="slidenum">
              <a:rPr lang="zh-TW" altLang="en-US" smtClean="0"/>
              <a:pPr/>
              <a:t>5</a:t>
            </a:fld>
            <a:endParaRPr lang="zh-TW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DBDF7AB-10A4-0942-B4AC-0D02A35F3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27073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TW" altLang="en-US" sz="3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參、計畫工作項目與經費規劃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55B8FF52-71EB-ED1C-F77A-5DF5E8542E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695649"/>
              </p:ext>
            </p:extLst>
          </p:nvPr>
        </p:nvGraphicFramePr>
        <p:xfrm>
          <a:off x="271670" y="1919914"/>
          <a:ext cx="11577430" cy="422731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368846">
                  <a:extLst>
                    <a:ext uri="{9D8B030D-6E8A-4147-A177-3AD203B41FA5}">
                      <a16:colId xmlns:a16="http://schemas.microsoft.com/office/drawing/2014/main" val="2322389923"/>
                    </a:ext>
                  </a:extLst>
                </a:gridCol>
                <a:gridCol w="6413441">
                  <a:extLst>
                    <a:ext uri="{9D8B030D-6E8A-4147-A177-3AD203B41FA5}">
                      <a16:colId xmlns:a16="http://schemas.microsoft.com/office/drawing/2014/main" val="3270759266"/>
                    </a:ext>
                  </a:extLst>
                </a:gridCol>
                <a:gridCol w="1788543">
                  <a:extLst>
                    <a:ext uri="{9D8B030D-6E8A-4147-A177-3AD203B41FA5}">
                      <a16:colId xmlns:a16="http://schemas.microsoft.com/office/drawing/2014/main" val="1412039761"/>
                    </a:ext>
                  </a:extLst>
                </a:gridCol>
                <a:gridCol w="2006600">
                  <a:extLst>
                    <a:ext uri="{9D8B030D-6E8A-4147-A177-3AD203B41FA5}">
                      <a16:colId xmlns:a16="http://schemas.microsoft.com/office/drawing/2014/main" val="2739024057"/>
                    </a:ext>
                  </a:extLst>
                </a:gridCol>
              </a:tblGrid>
              <a:tr h="431036"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TW" sz="1800" b="1" kern="0" dirty="0">
                          <a:solidFill>
                            <a:sysClr val="windowText" lastClr="000000"/>
                          </a:solidFill>
                          <a:effectLst/>
                        </a:rPr>
                        <a:t>重要</a:t>
                      </a:r>
                      <a:endParaRPr lang="en-US" altLang="zh-TW" sz="1800" b="1" kern="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algn="ctr">
                        <a:buNone/>
                      </a:pPr>
                      <a:r>
                        <a:rPr lang="zh-TW" sz="1800" b="1" kern="0" dirty="0">
                          <a:solidFill>
                            <a:sysClr val="windowText" lastClr="000000"/>
                          </a:solidFill>
                          <a:effectLst/>
                        </a:rPr>
                        <a:t>工作項目</a:t>
                      </a:r>
                      <a:endParaRPr lang="zh-TW" sz="1800" b="1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TW" sz="1800" b="1" kern="0" dirty="0">
                          <a:solidFill>
                            <a:sysClr val="windowText" lastClr="000000"/>
                          </a:solidFill>
                          <a:effectLst/>
                        </a:rPr>
                        <a:t>工作內容</a:t>
                      </a:r>
                      <a:endParaRPr lang="zh-TW" sz="1800" b="1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zh-TW" altLang="en-US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預算金額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0775113"/>
                  </a:ext>
                </a:extLst>
              </a:tr>
              <a:tr h="67165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TW" altLang="en-US" sz="1800" b="1" kern="0" dirty="0">
                          <a:solidFill>
                            <a:sysClr val="windowText" lastClr="000000"/>
                          </a:solidFill>
                          <a:effectLst/>
                        </a:rPr>
                        <a:t>執行作法摘要說明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zh-TW" altLang="en-US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補助款</a:t>
                      </a:r>
                      <a:r>
                        <a:rPr lang="en-US" altLang="zh-TW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元</a:t>
                      </a:r>
                      <a:r>
                        <a:rPr lang="en-US" altLang="zh-TW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en-US" altLang="zh-TW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89%</a:t>
                      </a:r>
                      <a:endParaRPr lang="zh-TW" altLang="en-US" sz="1800" b="1" kern="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zh-TW" altLang="en-US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配合款</a:t>
                      </a:r>
                      <a:r>
                        <a:rPr lang="en-US" altLang="zh-TW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元</a:t>
                      </a:r>
                      <a:r>
                        <a:rPr lang="en-US" altLang="zh-TW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en-US" altLang="zh-TW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11%</a:t>
                      </a:r>
                      <a:endParaRPr lang="zh-TW" altLang="en-US" sz="1800" b="1" kern="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280812"/>
                  </a:ext>
                </a:extLst>
              </a:tr>
              <a:tr h="484239">
                <a:tc>
                  <a:txBody>
                    <a:bodyPr/>
                    <a:lstStyle/>
                    <a:p>
                      <a:pPr marL="304800" indent="-304800" algn="just" defTabSz="914400" rtl="0" eaLnBrk="1" latinLnBrk="0" hangingPunct="1">
                        <a:buNone/>
                        <a:tabLst>
                          <a:tab pos="540385" algn="l"/>
                        </a:tabLs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一、〇〇〇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0" indent="-304800" algn="l">
                        <a:buNone/>
                        <a:tabLst>
                          <a:tab pos="540385" algn="l"/>
                        </a:tabLst>
                      </a:pPr>
                      <a:r>
                        <a:rPr lang="zh-TW" altLang="en-US" sz="1800" b="1" kern="100" dirty="0"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需明確並量化說明</a:t>
                      </a:r>
                      <a:endParaRPr lang="en-US" altLang="zh-TW" sz="1800" b="1" kern="100" dirty="0"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buNone/>
                        <a:tabLst>
                          <a:tab pos="540385" algn="l"/>
                        </a:tabLst>
                      </a:pPr>
                      <a:r>
                        <a:rPr lang="en-US" altLang="zh-TW" sz="1800" b="0" kern="100" dirty="0"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800" b="0" kern="100" dirty="0"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如禮盒與</a:t>
                      </a:r>
                      <a:r>
                        <a:rPr lang="zh-TW" altLang="en-US" b="0" dirty="0">
                          <a:latin typeface="+mn-ea"/>
                          <a:ea typeface="+mn-ea"/>
                        </a:rPr>
                        <a:t>外提袋</a:t>
                      </a:r>
                      <a:r>
                        <a:rPr lang="zh-TW" altLang="en-US" sz="1800" b="0" kern="100" dirty="0"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包裝設計各</a:t>
                      </a:r>
                      <a:r>
                        <a:rPr lang="en-US" altLang="zh-TW" sz="1800" b="0" kern="100" dirty="0"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altLang="en-US" sz="1800" b="0" kern="100" dirty="0"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款、</a:t>
                      </a:r>
                      <a:r>
                        <a:rPr lang="zh-TW" altLang="en-US" b="0" dirty="0">
                          <a:latin typeface="+mn-ea"/>
                          <a:ea typeface="+mn-ea"/>
                        </a:rPr>
                        <a:t>研發</a:t>
                      </a:r>
                      <a:r>
                        <a:rPr lang="en-US" altLang="zh-TW" b="0" dirty="0">
                          <a:latin typeface="+mn-ea"/>
                          <a:ea typeface="+mn-ea"/>
                        </a:rPr>
                        <a:t>3</a:t>
                      </a:r>
                      <a:r>
                        <a:rPr lang="zh-TW" altLang="en-US" b="0" dirty="0">
                          <a:latin typeface="+mn-ea"/>
                          <a:ea typeface="+mn-ea"/>
                        </a:rPr>
                        <a:t>款茶葉相關商品、建立</a:t>
                      </a:r>
                      <a:r>
                        <a:rPr lang="en-US" altLang="zh-TW" b="0" dirty="0">
                          <a:latin typeface="+mn-ea"/>
                          <a:ea typeface="+mn-ea"/>
                        </a:rPr>
                        <a:t>1</a:t>
                      </a:r>
                      <a:r>
                        <a:rPr lang="zh-TW" altLang="en-US" b="0" dirty="0">
                          <a:latin typeface="+mn-ea"/>
                          <a:ea typeface="+mn-ea"/>
                        </a:rPr>
                        <a:t>場食農教育課程、參與</a:t>
                      </a:r>
                      <a:r>
                        <a:rPr lang="en-US" altLang="zh-TW" b="0" dirty="0">
                          <a:latin typeface="+mn-ea"/>
                          <a:ea typeface="+mn-ea"/>
                        </a:rPr>
                        <a:t>2</a:t>
                      </a:r>
                      <a:r>
                        <a:rPr lang="zh-TW" altLang="en-US" b="0" dirty="0">
                          <a:latin typeface="+mn-ea"/>
                          <a:ea typeface="+mn-ea"/>
                        </a:rPr>
                        <a:t>場市集銷售活動等</a:t>
                      </a:r>
                      <a:r>
                        <a:rPr lang="en-US" altLang="zh-TW" b="0" dirty="0">
                          <a:latin typeface="+mn-ea"/>
                          <a:ea typeface="+mn-ea"/>
                        </a:rPr>
                        <a:t>)</a:t>
                      </a:r>
                      <a:endParaRPr lang="en-US" altLang="zh-TW" sz="1800" b="0" kern="100" dirty="0"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04800" algn="r">
                        <a:buNone/>
                        <a:tabLst>
                          <a:tab pos="540385" algn="l"/>
                        </a:tabLs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0" algn="r">
                        <a:buNone/>
                        <a:tabLst>
                          <a:tab pos="540385" algn="l"/>
                        </a:tabLs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0" algn="r">
                        <a:buNone/>
                        <a:tabLst>
                          <a:tab pos="540385" algn="l"/>
                        </a:tabLs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239263"/>
                  </a:ext>
                </a:extLst>
              </a:tr>
              <a:tr h="739722">
                <a:tc>
                  <a:txBody>
                    <a:bodyPr/>
                    <a:lstStyle/>
                    <a:p>
                      <a:pPr marL="304800" indent="-304800" algn="just" defTabSz="914400" rtl="0" eaLnBrk="1" latinLnBrk="0" hangingPunct="1">
                        <a:buNone/>
                        <a:tabLst>
                          <a:tab pos="540385" algn="l"/>
                        </a:tabLs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二、〇〇〇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0" algn="ctr">
                        <a:buNone/>
                        <a:tabLst>
                          <a:tab pos="540385" algn="l"/>
                        </a:tabLst>
                      </a:pPr>
                      <a:endParaRPr lang="zh-TW" sz="1800" b="1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0" algn="r">
                        <a:buNone/>
                        <a:tabLst>
                          <a:tab pos="540385" algn="l"/>
                        </a:tabLst>
                      </a:pPr>
                      <a:endParaRPr lang="zh-TW" sz="1800" b="1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0" algn="r">
                        <a:buNone/>
                        <a:tabLst>
                          <a:tab pos="540385" algn="l"/>
                        </a:tabLst>
                      </a:pPr>
                      <a:endParaRPr lang="zh-TW" sz="1800" b="1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10657"/>
                  </a:ext>
                </a:extLst>
              </a:tr>
              <a:tr h="643811">
                <a:tc>
                  <a:txBody>
                    <a:bodyPr/>
                    <a:lstStyle/>
                    <a:p>
                      <a:pPr marL="304800" indent="-304800" algn="just" defTabSz="914400" rtl="0" eaLnBrk="1" latinLnBrk="0" hangingPunct="1">
                        <a:buNone/>
                        <a:tabLst>
                          <a:tab pos="540385" algn="l"/>
                        </a:tabLs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三、〇〇〇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0" algn="ctr">
                        <a:buNone/>
                        <a:tabLst>
                          <a:tab pos="540385" algn="l"/>
                        </a:tabLs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</a:p>
                    <a:p>
                      <a:pPr marL="304800" algn="ctr">
                        <a:buNone/>
                        <a:tabLst>
                          <a:tab pos="540385" algn="l"/>
                        </a:tabLst>
                      </a:pPr>
                      <a:endParaRPr lang="en-US" sz="1800" b="1" kern="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0" algn="r">
                        <a:buNone/>
                        <a:tabLst>
                          <a:tab pos="540385" algn="l"/>
                        </a:tabLs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0" algn="r">
                        <a:buNone/>
                        <a:tabLst>
                          <a:tab pos="540385" algn="l"/>
                        </a:tabLs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8962513"/>
                  </a:ext>
                </a:extLst>
              </a:tr>
              <a:tr h="643811">
                <a:tc gridSpan="2">
                  <a:txBody>
                    <a:bodyPr/>
                    <a:lstStyle/>
                    <a:p>
                      <a:pPr marL="0" marR="0" lvl="0" indent="-30480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385" algn="l"/>
                        </a:tabLst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預算合計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04800" algn="ctr">
                        <a:buNone/>
                        <a:tabLst>
                          <a:tab pos="540385" algn="l"/>
                        </a:tabLst>
                      </a:pPr>
                      <a:endParaRPr lang="en-US" sz="1800" b="1" kern="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〇〇〇〇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元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zh-TW" altLang="en-US" sz="2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〇〇〇〇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元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zh-TW" altLang="en-US" sz="2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980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1084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22E2EE7E-43F6-C301-E921-2B72B80EE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F91-2014-44CD-A3CA-CEAF389CFA05}" type="slidenum">
              <a:rPr lang="zh-TW" altLang="en-US" smtClean="0"/>
              <a:pPr/>
              <a:t>6</a:t>
            </a:fld>
            <a:endParaRPr lang="zh-TW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59D32FC-FC87-15CE-1298-3162ED0E6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03298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TW" altLang="en-US" sz="3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肆、預期效益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30E38683-BFF7-62DF-B114-6349701A6414}"/>
              </a:ext>
            </a:extLst>
          </p:cNvPr>
          <p:cNvSpPr txBox="1"/>
          <p:nvPr/>
        </p:nvSpPr>
        <p:spPr>
          <a:xfrm>
            <a:off x="844176" y="1250178"/>
            <a:ext cx="4864230" cy="374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ts val="2200"/>
              </a:lnSpc>
              <a:spcAft>
                <a:spcPts val="600"/>
              </a:spcAft>
              <a:buClr>
                <a:srgbClr val="000000"/>
              </a:buClr>
              <a:buSzPts val="1400"/>
            </a:pPr>
            <a:r>
              <a:rPr lang="zh-TW" altLang="en-US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一</a:t>
            </a:r>
            <a:r>
              <a:rPr lang="zh-TW" altLang="en-US" sz="24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、量化效益</a:t>
            </a:r>
            <a:r>
              <a:rPr lang="en-US" altLang="zh-TW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(1/2)</a:t>
            </a:r>
            <a:endParaRPr lang="zh-TW" altLang="en-US" sz="2400" b="1" u="sng" kern="100" dirty="0">
              <a:solidFill>
                <a:srgbClr val="FF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8A2C6391-2536-39F5-6795-42B476BAB2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995788"/>
              </p:ext>
            </p:extLst>
          </p:nvPr>
        </p:nvGraphicFramePr>
        <p:xfrm>
          <a:off x="844176" y="1706000"/>
          <a:ext cx="10252449" cy="4350138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4998278">
                  <a:extLst>
                    <a:ext uri="{9D8B030D-6E8A-4147-A177-3AD203B41FA5}">
                      <a16:colId xmlns:a16="http://schemas.microsoft.com/office/drawing/2014/main" val="1476505876"/>
                    </a:ext>
                  </a:extLst>
                </a:gridCol>
                <a:gridCol w="1161142">
                  <a:extLst>
                    <a:ext uri="{9D8B030D-6E8A-4147-A177-3AD203B41FA5}">
                      <a16:colId xmlns:a16="http://schemas.microsoft.com/office/drawing/2014/main" val="2753514947"/>
                    </a:ext>
                  </a:extLst>
                </a:gridCol>
                <a:gridCol w="4093029">
                  <a:extLst>
                    <a:ext uri="{9D8B030D-6E8A-4147-A177-3AD203B41FA5}">
                      <a16:colId xmlns:a16="http://schemas.microsoft.com/office/drawing/2014/main" val="2066254007"/>
                    </a:ext>
                  </a:extLst>
                </a:gridCol>
              </a:tblGrid>
              <a:tr h="488198">
                <a:tc>
                  <a:txBody>
                    <a:bodyPr/>
                    <a:lstStyle/>
                    <a:p>
                      <a:pPr marL="304800" indent="-3048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指標項目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 indent="-3048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單位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 indent="-3048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次年度數值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300803"/>
                  </a:ext>
                </a:extLst>
              </a:tr>
              <a:tr h="386194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營業額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萬元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085314"/>
                  </a:ext>
                </a:extLst>
              </a:tr>
              <a:tr h="386194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zh-TW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總耕種面積</a:t>
                      </a:r>
                      <a:r>
                        <a:rPr lang="en-US" altLang="zh-TW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zh-TW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含契作</a:t>
                      </a:r>
                      <a:r>
                        <a:rPr lang="en-US" altLang="zh-TW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公頃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688206"/>
                  </a:ext>
                </a:extLst>
              </a:tr>
              <a:tr h="386194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產銷履歷耕種面積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含契作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公頃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255872"/>
                  </a:ext>
                </a:extLst>
              </a:tr>
              <a:tr h="386194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有機生產驗證通過面積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含契作及轉型期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公頃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0460736"/>
                  </a:ext>
                </a:extLst>
              </a:tr>
              <a:tr h="386194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產銷履歷驗證商品數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含農產品及農產加工品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306608"/>
                  </a:ext>
                </a:extLst>
              </a:tr>
              <a:tr h="386194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有機驗證商品數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含農產品及農產加工品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5761811"/>
                  </a:ext>
                </a:extLst>
              </a:tr>
              <a:tr h="3861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吸引青年留農或留鄉工作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人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8552850"/>
                  </a:ext>
                </a:extLst>
              </a:tr>
              <a:tr h="386194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年度農業及農村休閒旅遊人次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人次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909889"/>
                  </a:ext>
                </a:extLst>
              </a:tr>
              <a:tr h="386194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空間活化或美化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處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7382"/>
                  </a:ext>
                </a:extLst>
              </a:tr>
              <a:tr h="3861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其他</a:t>
                      </a:r>
                      <a:r>
                        <a:rPr lang="en-US" altLang="zh-TW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自行填寫</a:t>
                      </a:r>
                      <a:r>
                        <a:rPr lang="en-US" altLang="zh-TW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179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7528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52F4CE28-8904-1D62-E1FB-D65DBD93E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F91-2014-44CD-A3CA-CEAF389CFA05}" type="slidenum">
              <a:rPr lang="zh-TW" altLang="en-US" smtClean="0"/>
              <a:pPr/>
              <a:t>7</a:t>
            </a:fld>
            <a:endParaRPr lang="zh-TW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DBDF7AB-10A4-0942-B4AC-0D02A35F3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3655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TW" altLang="en-US" sz="3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肆、預期效益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9A7298EC-74AB-AAA8-FBD7-E043CD791D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62412"/>
              </p:ext>
            </p:extLst>
          </p:nvPr>
        </p:nvGraphicFramePr>
        <p:xfrm>
          <a:off x="1063897" y="2203515"/>
          <a:ext cx="10064205" cy="19509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78016">
                  <a:extLst>
                    <a:ext uri="{9D8B030D-6E8A-4147-A177-3AD203B41FA5}">
                      <a16:colId xmlns:a16="http://schemas.microsoft.com/office/drawing/2014/main" val="2573299365"/>
                    </a:ext>
                  </a:extLst>
                </a:gridCol>
                <a:gridCol w="7086189">
                  <a:extLst>
                    <a:ext uri="{9D8B030D-6E8A-4147-A177-3AD203B41FA5}">
                      <a16:colId xmlns:a16="http://schemas.microsoft.com/office/drawing/2014/main" val="3013871321"/>
                    </a:ext>
                  </a:extLst>
                </a:gridCol>
              </a:tblGrid>
              <a:tr h="195097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zh-TW" altLang="en-US" sz="2400" b="1" dirty="0"/>
                        <a:t>質化效益</a:t>
                      </a:r>
                      <a:endParaRPr lang="en-US" altLang="zh-TW" sz="24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zh-TW" altLang="en-US" sz="1800" b="0" dirty="0"/>
                        <a:t>說明計畫執行後對自身</a:t>
                      </a:r>
                      <a:r>
                        <a:rPr lang="en-US" altLang="zh-TW" sz="1800" b="0" dirty="0"/>
                        <a:t>/</a:t>
                      </a:r>
                      <a:r>
                        <a:rPr lang="zh-TW" altLang="en-US" sz="1800" b="0" dirty="0"/>
                        <a:t>農村發展、在地產業等影響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0976988"/>
                  </a:ext>
                </a:extLst>
              </a:tr>
            </a:tbl>
          </a:graphicData>
        </a:graphic>
      </p:graphicFrame>
      <p:sp>
        <p:nvSpPr>
          <p:cNvPr id="3" name="文字方塊 2">
            <a:extLst>
              <a:ext uri="{FF2B5EF4-FFF2-40B4-BE49-F238E27FC236}">
                <a16:creationId xmlns:a16="http://schemas.microsoft.com/office/drawing/2014/main" id="{7A9EDBB7-E726-4B2A-EF38-D31554B31EFE}"/>
              </a:ext>
            </a:extLst>
          </p:cNvPr>
          <p:cNvSpPr txBox="1"/>
          <p:nvPr/>
        </p:nvSpPr>
        <p:spPr>
          <a:xfrm>
            <a:off x="1063897" y="1720972"/>
            <a:ext cx="4864230" cy="3744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200"/>
              </a:lnSpc>
              <a:spcAft>
                <a:spcPts val="600"/>
              </a:spcAft>
              <a:buClr>
                <a:srgbClr val="000000"/>
              </a:buClr>
              <a:buSzPts val="1400"/>
            </a:pPr>
            <a:r>
              <a:rPr lang="zh-TW" altLang="en-US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二</a:t>
            </a:r>
            <a:r>
              <a:rPr lang="zh-TW" altLang="en-US" sz="24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zh-TW" altLang="en-US" sz="2400" b="1" dirty="0"/>
              <a:t>質化效益</a:t>
            </a:r>
            <a:r>
              <a:rPr lang="en-US" altLang="zh-TW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(2/2)</a:t>
            </a:r>
            <a:endParaRPr lang="en-US" altLang="zh-TW" sz="2400" b="1" dirty="0"/>
          </a:p>
        </p:txBody>
      </p:sp>
    </p:spTree>
    <p:extLst>
      <p:ext uri="{BB962C8B-B14F-4D97-AF65-F5344CB8AC3E}">
        <p14:creationId xmlns:p14="http://schemas.microsoft.com/office/powerpoint/2010/main" val="811448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AC3EDAB6-797E-7E1D-12BB-A09CD7314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EC5F91-2014-44CD-A3CA-CEAF389CFA05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微軟正黑體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微軟正黑體"/>
              <a:cs typeface="Arial" panose="020B0604020202020204" pitchFamily="34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CCE6A470-2C08-94F8-824B-4BF92DF99A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2017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3200" b="1" dirty="0">
                <a:solidFill>
                  <a:srgbClr val="70AD47">
                    <a:lumMod val="50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伍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、對在地農村再生社區回饋方案</a:t>
            </a:r>
          </a:p>
        </p:txBody>
      </p:sp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1347A4D6-8995-4DEB-4A69-415CB2B4A5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9465766"/>
              </p:ext>
            </p:extLst>
          </p:nvPr>
        </p:nvGraphicFramePr>
        <p:xfrm>
          <a:off x="385482" y="1931928"/>
          <a:ext cx="11456893" cy="2894640"/>
        </p:xfrm>
        <a:graphic>
          <a:graphicData uri="http://schemas.openxmlformats.org/drawingml/2006/table">
            <a:tbl>
              <a:tblPr firstRow="1" firstCol="1" bandRow="1">
                <a:tableStyleId>{1E171933-4619-4E11-9A3F-F7608DF75F80}</a:tableStyleId>
              </a:tblPr>
              <a:tblGrid>
                <a:gridCol w="2604933">
                  <a:extLst>
                    <a:ext uri="{9D8B030D-6E8A-4147-A177-3AD203B41FA5}">
                      <a16:colId xmlns:a16="http://schemas.microsoft.com/office/drawing/2014/main" val="368983257"/>
                    </a:ext>
                  </a:extLst>
                </a:gridCol>
                <a:gridCol w="6533005">
                  <a:extLst>
                    <a:ext uri="{9D8B030D-6E8A-4147-A177-3AD203B41FA5}">
                      <a16:colId xmlns:a16="http://schemas.microsoft.com/office/drawing/2014/main" val="813230325"/>
                    </a:ext>
                  </a:extLst>
                </a:gridCol>
                <a:gridCol w="2318955">
                  <a:extLst>
                    <a:ext uri="{9D8B030D-6E8A-4147-A177-3AD203B41FA5}">
                      <a16:colId xmlns:a16="http://schemas.microsoft.com/office/drawing/2014/main" val="685755664"/>
                    </a:ext>
                  </a:extLst>
                </a:gridCol>
              </a:tblGrid>
              <a:tr h="696972"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buNone/>
                      </a:pP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</a:rPr>
                        <a:t>回饋項目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buNone/>
                      </a:pP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</a:rPr>
                        <a:t>回饋社區名稱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buNone/>
                      </a:pP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</a:rPr>
                        <a:t>回饋總金額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817530"/>
                  </a:ext>
                </a:extLst>
              </a:tr>
              <a:tr h="1628384">
                <a:tc>
                  <a:txBody>
                    <a:bodyPr/>
                    <a:lstStyle/>
                    <a:p>
                      <a:pPr algn="l">
                        <a:lnSpc>
                          <a:spcPts val="3600"/>
                        </a:lnSpc>
                        <a:buNone/>
                      </a:pPr>
                      <a:r>
                        <a:rPr lang="zh-TW" sz="2400" kern="100" dirty="0">
                          <a:effectLst/>
                          <a:latin typeface="+mn-ea"/>
                          <a:ea typeface="+mn-ea"/>
                        </a:rPr>
                        <a:t>以補助款金額之</a:t>
                      </a:r>
                      <a:r>
                        <a:rPr lang="en-US" sz="2400" kern="100" dirty="0">
                          <a:effectLst/>
                          <a:latin typeface="+mn-ea"/>
                          <a:ea typeface="+mn-ea"/>
                        </a:rPr>
                        <a:t>5%</a:t>
                      </a:r>
                      <a:r>
                        <a:rPr lang="zh-TW" sz="2400" kern="100" dirty="0">
                          <a:effectLst/>
                          <a:latin typeface="+mn-ea"/>
                          <a:ea typeface="+mn-ea"/>
                        </a:rPr>
                        <a:t>的額度進行現金回饋</a:t>
                      </a:r>
                      <a:endParaRPr lang="zh-TW" sz="2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600"/>
                        </a:lnSpc>
                        <a:buNone/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600"/>
                        </a:lnSpc>
                        <a:buNone/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809047"/>
                  </a:ext>
                </a:extLst>
              </a:tr>
              <a:tr h="569284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36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其他補充 ：說明過去或未來與農村連結，創造在地共好、合作或服務回饋事項。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3600"/>
                        </a:lnSpc>
                        <a:buNone/>
                      </a:pP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3600"/>
                        </a:lnSpc>
                        <a:buNone/>
                      </a:pP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498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9621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水保局16:9簡報範本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水保局16:9簡報範本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1534</TotalTime>
  <Words>553</Words>
  <Application>Microsoft Office PowerPoint</Application>
  <PresentationFormat>寬螢幕</PresentationFormat>
  <Paragraphs>127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6" baseType="lpstr">
      <vt:lpstr>微軟正黑體</vt:lpstr>
      <vt:lpstr>Arial</vt:lpstr>
      <vt:lpstr>Calibri</vt:lpstr>
      <vt:lpstr>Times New Roman</vt:lpstr>
      <vt:lpstr>Wingdings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Microsoft Office User</dc:creator>
  <cp:lastModifiedBy>7047</cp:lastModifiedBy>
  <cp:revision>166</cp:revision>
  <cp:lastPrinted>2026-03-26T04:10:59Z</cp:lastPrinted>
  <dcterms:created xsi:type="dcterms:W3CDTF">2020-01-16T02:36:51Z</dcterms:created>
  <dcterms:modified xsi:type="dcterms:W3CDTF">2026-04-10T06:25:21Z</dcterms:modified>
</cp:coreProperties>
</file>