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78" r:id="rId2"/>
    <p:sldId id="319" r:id="rId3"/>
    <p:sldId id="298" r:id="rId4"/>
    <p:sldId id="280" r:id="rId5"/>
    <p:sldId id="320" r:id="rId6"/>
    <p:sldId id="306" r:id="rId7"/>
    <p:sldId id="307" r:id="rId8"/>
    <p:sldId id="321" r:id="rId9"/>
    <p:sldId id="308" r:id="rId10"/>
    <p:sldId id="310" r:id="rId11"/>
    <p:sldId id="311" r:id="rId12"/>
    <p:sldId id="312" r:id="rId13"/>
    <p:sldId id="303" r:id="rId14"/>
    <p:sldId id="314" r:id="rId15"/>
  </p:sldIdLst>
  <p:sldSz cx="12192000" cy="6858000"/>
  <p:notesSz cx="6735763" cy="98663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2F5597"/>
    <a:srgbClr val="F9E3CB"/>
    <a:srgbClr val="BFE1EB"/>
    <a:srgbClr val="FCF1E7"/>
    <a:srgbClr val="FFF4E7"/>
    <a:srgbClr val="23A187"/>
    <a:srgbClr val="F0BC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4B1156A-380E-4F78-BDF5-A606A8083BF9}" styleName="中等深淺樣式 4 - 輔色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E171933-4619-4E11-9A3F-F7608DF75F80}" styleName="中等深淺樣式 1 - 輔色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07" autoAdjust="0"/>
    <p:restoredTop sz="94674"/>
  </p:normalViewPr>
  <p:slideViewPr>
    <p:cSldViewPr snapToGrid="0" snapToObjects="1">
      <p:cViewPr varScale="1">
        <p:scale>
          <a:sx n="107" d="100"/>
          <a:sy n="107" d="100"/>
        </p:scale>
        <p:origin x="65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87" d="100"/>
          <a:sy n="87" d="100"/>
        </p:scale>
        <p:origin x="4544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32A904EA-B24B-FD49-A0AA-0B06D5EA72B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620FBFE7-F866-8443-917D-2C1ACCD4B4E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791978-C569-094A-9367-B384F6B17767}" type="datetimeFigureOut">
              <a:rPr kumimoji="1" lang="zh-TW" altLang="en-US" smtClean="0"/>
              <a:t>2026/4/10</a:t>
            </a:fld>
            <a:endParaRPr kumimoji="1"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0DDFAE0F-54AA-CE45-B79D-4A5073EF170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A114338-190D-D145-AB13-688BF680790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E1BB98-2AE9-AE41-A29D-B1BFAB87E939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6412510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707D8E-4A5F-4DA4-9C60-CC99EF0DBB44}" type="datetimeFigureOut">
              <a:rPr lang="zh-TW" altLang="en-US" smtClean="0"/>
              <a:t>2026/4/10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704E4B-6A4C-44AD-99DD-6CA77C6BA5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1460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簡報首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\\Gbackup2\專案0_推動\CURE\CURE_20_水保60\04_Execute\08_視覺設計\03_水保60logo\05_簡報\01_設計檔\水保60PPT_cs6_16-9內頁間隔頁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副標題 2">
            <a:extLst>
              <a:ext uri="{FF2B5EF4-FFF2-40B4-BE49-F238E27FC236}">
                <a16:creationId xmlns:a16="http://schemas.microsoft.com/office/drawing/2014/main" id="{E06A5483-9682-854B-8EE7-EBD62CC565B6}"/>
              </a:ext>
            </a:extLst>
          </p:cNvPr>
          <p:cNvSpPr txBox="1">
            <a:spLocks/>
          </p:cNvSpPr>
          <p:nvPr userDrawn="1"/>
        </p:nvSpPr>
        <p:spPr>
          <a:xfrm>
            <a:off x="3554343" y="5350269"/>
            <a:ext cx="5266928" cy="562338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600" b="0" i="0" kern="1200">
                <a:solidFill>
                  <a:srgbClr val="F0BC07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zh-TW" altLang="en-US" sz="3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文字版面配置區 7"/>
          <p:cNvSpPr>
            <a:spLocks noGrp="1"/>
          </p:cNvSpPr>
          <p:nvPr>
            <p:ph type="body" sz="quarter" idx="14" hasCustomPrompt="1"/>
          </p:nvPr>
        </p:nvSpPr>
        <p:spPr>
          <a:xfrm>
            <a:off x="335280" y="1343559"/>
            <a:ext cx="11426413" cy="508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600" b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defRPr>
            </a:lvl1pPr>
          </a:lstStyle>
          <a:p>
            <a:pPr lvl="0"/>
            <a:r>
              <a:rPr lang="zh-TW" altLang="en-US" dirty="0"/>
              <a:t>會議名稱</a:t>
            </a:r>
          </a:p>
        </p:txBody>
      </p:sp>
      <p:sp>
        <p:nvSpPr>
          <p:cNvPr id="11" name="文字版面配置區 7"/>
          <p:cNvSpPr>
            <a:spLocks noGrp="1"/>
          </p:cNvSpPr>
          <p:nvPr>
            <p:ph type="body" sz="quarter" idx="15" hasCustomPrompt="1"/>
          </p:nvPr>
        </p:nvSpPr>
        <p:spPr>
          <a:xfrm>
            <a:off x="335279" y="2670278"/>
            <a:ext cx="11426413" cy="75872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50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defRPr>
            </a:lvl1pPr>
          </a:lstStyle>
          <a:p>
            <a:pPr lvl="0"/>
            <a:r>
              <a:rPr lang="zh-TW" altLang="en-US" dirty="0"/>
              <a:t>簡報主題</a:t>
            </a:r>
          </a:p>
        </p:txBody>
      </p:sp>
      <p:sp>
        <p:nvSpPr>
          <p:cNvPr id="12" name="文字版面配置區 7"/>
          <p:cNvSpPr>
            <a:spLocks noGrp="1"/>
          </p:cNvSpPr>
          <p:nvPr>
            <p:ph type="body" sz="quarter" idx="16" hasCustomPrompt="1"/>
          </p:nvPr>
        </p:nvSpPr>
        <p:spPr>
          <a:xfrm>
            <a:off x="382793" y="4708239"/>
            <a:ext cx="11426413" cy="508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600" b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defRPr>
            </a:lvl1pPr>
          </a:lstStyle>
          <a:p>
            <a:r>
              <a:rPr kumimoji="1" lang="zh-TW" altLang="en-US" sz="3600" b="1" dirty="0"/>
              <a:t>○○○○○ 報告</a:t>
            </a:r>
            <a:endParaRPr kumimoji="1" lang="zh-TW" altLang="en-US" b="1" dirty="0"/>
          </a:p>
        </p:txBody>
      </p:sp>
      <p:sp>
        <p:nvSpPr>
          <p:cNvPr id="14" name="文字版面配置區 7"/>
          <p:cNvSpPr>
            <a:spLocks noGrp="1"/>
          </p:cNvSpPr>
          <p:nvPr>
            <p:ph type="body" sz="quarter" idx="17" hasCustomPrompt="1"/>
          </p:nvPr>
        </p:nvSpPr>
        <p:spPr>
          <a:xfrm>
            <a:off x="382792" y="5404607"/>
            <a:ext cx="11426413" cy="508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000" b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defRPr>
            </a:lvl1pPr>
          </a:lstStyle>
          <a:p>
            <a:r>
              <a:rPr kumimoji="1" lang="zh-TW" altLang="en-US" b="1" dirty="0"/>
              <a:t>○○○年○○月○○日</a:t>
            </a:r>
          </a:p>
        </p:txBody>
      </p:sp>
      <p:pic>
        <p:nvPicPr>
          <p:cNvPr id="2" name="Picture 2" descr="\\Gbackup2\專案0_推動\CURE\CURE_20_水保60\04_Execute\08_視覺設計\03_水保60logo\05_簡報\01_設計檔\水保60PPT_cs6-11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" y="173830"/>
            <a:ext cx="3163888" cy="1020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65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樣式一:純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\\Gbackup2\專案0_推動\CURE\CURE_20_水保60\04_Execute\08_視覺設計\03_水保60logo\05_簡報\01_設計檔\水保60PPT_cs6_16-9內頁間隔頁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9448800" y="6610630"/>
            <a:ext cx="2743200" cy="247370"/>
          </a:xfrm>
          <a:prstGeom prst="rect">
            <a:avLst/>
          </a:prstGeom>
        </p:spPr>
        <p:txBody>
          <a:bodyPr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6EC5F91-2014-44CD-A3CA-CEAF389CFA0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quarter" idx="13" hasCustomPrompt="1"/>
          </p:nvPr>
        </p:nvSpPr>
        <p:spPr>
          <a:xfrm>
            <a:off x="636494" y="2423968"/>
            <a:ext cx="11125199" cy="321468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3600" b="1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defRPr>
            </a:lvl1pPr>
            <a:lvl2pPr marL="457200" indent="0">
              <a:buNone/>
              <a:defRPr sz="36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 marL="914400" indent="0">
              <a:buNone/>
              <a:defRPr sz="36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 marL="1371600" indent="0">
              <a:buNone/>
              <a:defRPr sz="36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 marL="1828800" indent="0">
              <a:buNone/>
              <a:defRPr sz="36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</a:lstStyle>
          <a:p>
            <a:pPr lvl="0"/>
            <a:r>
              <a:rPr lang="zh-TW" altLang="en-US" dirty="0"/>
              <a:t>壹、第一層</a:t>
            </a:r>
            <a:endParaRPr lang="en-US" altLang="zh-TW" dirty="0"/>
          </a:p>
          <a:p>
            <a:pPr lvl="0"/>
            <a:r>
              <a:rPr lang="zh-TW" altLang="en-US" dirty="0"/>
              <a:t>貳、第二層</a:t>
            </a:r>
            <a:endParaRPr lang="en-US" altLang="zh-TW" dirty="0"/>
          </a:p>
          <a:p>
            <a:pPr lvl="0"/>
            <a:r>
              <a:rPr lang="zh-TW" altLang="en-US" dirty="0"/>
              <a:t>參、第三層</a:t>
            </a:r>
            <a:endParaRPr lang="en-US" altLang="zh-TW" dirty="0"/>
          </a:p>
          <a:p>
            <a:pPr lvl="0"/>
            <a:r>
              <a:rPr lang="zh-TW" altLang="en-US" dirty="0"/>
              <a:t>肆、第四層</a:t>
            </a:r>
            <a:endParaRPr lang="en-US" altLang="zh-TW" dirty="0"/>
          </a:p>
          <a:p>
            <a:pPr lvl="0"/>
            <a:r>
              <a:rPr lang="zh-TW" altLang="en-US" dirty="0"/>
              <a:t>伍、第五層</a:t>
            </a:r>
          </a:p>
        </p:txBody>
      </p:sp>
      <p:sp>
        <p:nvSpPr>
          <p:cNvPr id="8" name="文字版面配置區 7"/>
          <p:cNvSpPr>
            <a:spLocks noGrp="1"/>
          </p:cNvSpPr>
          <p:nvPr>
            <p:ph type="body" sz="quarter" idx="14"/>
          </p:nvPr>
        </p:nvSpPr>
        <p:spPr>
          <a:xfrm>
            <a:off x="636494" y="914400"/>
            <a:ext cx="11125199" cy="11080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0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pic>
        <p:nvPicPr>
          <p:cNvPr id="12" name="Picture 6" descr="\\Gbackup2\專案0_推動\CURE\CURE_20_水保60\04_Execute\08_視覺設計\03_水保60logo\05_簡報\01_設計檔\水保60PPT_cs6-12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365" y="6657772"/>
            <a:ext cx="1080000" cy="146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536245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簡報頁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93" y="0"/>
            <a:ext cx="12189460" cy="6858000"/>
          </a:xfrm>
          <a:prstGeom prst="rect">
            <a:avLst/>
          </a:prstGeom>
        </p:spPr>
      </p:pic>
      <p:sp>
        <p:nvSpPr>
          <p:cNvPr id="10" name="矩形 9"/>
          <p:cNvSpPr/>
          <p:nvPr userDrawn="1"/>
        </p:nvSpPr>
        <p:spPr>
          <a:xfrm>
            <a:off x="0" y="1933278"/>
            <a:ext cx="12208153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6600" b="1" dirty="0">
                <a:solidFill>
                  <a:srgbClr val="23A187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報 告 完 畢 </a:t>
            </a:r>
            <a:br>
              <a:rPr lang="en-US" altLang="zh-TW" sz="6600" b="1" dirty="0">
                <a:solidFill>
                  <a:srgbClr val="23A187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6600" b="1" dirty="0">
                <a:solidFill>
                  <a:srgbClr val="23A187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敬 請 指 教</a:t>
            </a:r>
          </a:p>
        </p:txBody>
      </p:sp>
    </p:spTree>
    <p:extLst>
      <p:ext uri="{BB962C8B-B14F-4D97-AF65-F5344CB8AC3E}">
        <p14:creationId xmlns:p14="http://schemas.microsoft.com/office/powerpoint/2010/main" val="2273945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752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7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版面配置區 4"/>
          <p:cNvSpPr>
            <a:spLocks noGrp="1"/>
          </p:cNvSpPr>
          <p:nvPr>
            <p:ph type="body" sz="quarter" idx="14"/>
          </p:nvPr>
        </p:nvSpPr>
        <p:spPr>
          <a:xfrm>
            <a:off x="335280" y="986207"/>
            <a:ext cx="11856720" cy="508000"/>
          </a:xfrm>
        </p:spPr>
        <p:txBody>
          <a:bodyPr/>
          <a:lstStyle/>
          <a:p>
            <a:r>
              <a:rPr kumimoji="1" lang="zh-TW" altLang="en-US" dirty="0">
                <a:solidFill>
                  <a:schemeClr val="accent6"/>
                </a:solidFill>
              </a:rPr>
              <a:t>農村再生社區產業加值計畫</a:t>
            </a:r>
            <a:r>
              <a:rPr kumimoji="1" lang="en-US" altLang="zh-TW" dirty="0">
                <a:solidFill>
                  <a:schemeClr val="accent6"/>
                </a:solidFill>
              </a:rPr>
              <a:t>(</a:t>
            </a:r>
            <a:r>
              <a:rPr kumimoji="1" lang="zh-TW" altLang="en-US" dirty="0">
                <a:solidFill>
                  <a:schemeClr val="accent6"/>
                </a:solidFill>
              </a:rPr>
              <a:t>企業型</a:t>
            </a:r>
            <a:r>
              <a:rPr kumimoji="1" lang="en-US" altLang="zh-TW" dirty="0">
                <a:solidFill>
                  <a:schemeClr val="accent6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－</a:t>
            </a:r>
            <a:r>
              <a:rPr kumimoji="1" lang="zh-TW" altLang="en-US" dirty="0">
                <a:solidFill>
                  <a:schemeClr val="accent6"/>
                </a:solidFill>
              </a:rPr>
              <a:t>含合作社、農民團體</a:t>
            </a:r>
            <a:r>
              <a:rPr kumimoji="1" lang="en-US" altLang="zh-TW" dirty="0">
                <a:solidFill>
                  <a:schemeClr val="accent6"/>
                </a:solidFill>
              </a:rPr>
              <a:t>)</a:t>
            </a:r>
            <a:endParaRPr kumimoji="1" lang="zh-TW" altLang="en-US" dirty="0">
              <a:solidFill>
                <a:schemeClr val="accent6"/>
              </a:solidFill>
            </a:endParaRPr>
          </a:p>
        </p:txBody>
      </p:sp>
      <p:sp>
        <p:nvSpPr>
          <p:cNvPr id="6" name="文字版面配置區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kumimoji="1" lang="zh-TW" altLang="en-US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</a:rPr>
              <a:t>○ ○ ○計畫名稱 </a:t>
            </a:r>
          </a:p>
          <a:p>
            <a:endParaRPr lang="zh-TW" altLang="en-US" dirty="0"/>
          </a:p>
        </p:txBody>
      </p:sp>
      <p:sp>
        <p:nvSpPr>
          <p:cNvPr id="7" name="文字版面配置區 6"/>
          <p:cNvSpPr>
            <a:spLocks noGrp="1"/>
          </p:cNvSpPr>
          <p:nvPr>
            <p:ph type="body" sz="quarter" idx="16"/>
          </p:nvPr>
        </p:nvSpPr>
        <p:spPr>
          <a:xfrm>
            <a:off x="382793" y="4256367"/>
            <a:ext cx="11426413" cy="508000"/>
          </a:xfrm>
        </p:spPr>
        <p:txBody>
          <a:bodyPr/>
          <a:lstStyle/>
          <a:p>
            <a:pPr algn="l"/>
            <a:r>
              <a:rPr lang="zh-TW" altLang="en-US" dirty="0">
                <a:solidFill>
                  <a:schemeClr val="accent6"/>
                </a:solidFill>
              </a:rPr>
              <a:t>執行單位名稱：</a:t>
            </a:r>
          </a:p>
          <a:p>
            <a:endParaRPr lang="zh-TW" alt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19A357AD-5660-9DF7-9AB0-E98730CC2E9F}"/>
              </a:ext>
            </a:extLst>
          </p:cNvPr>
          <p:cNvSpPr txBox="1"/>
          <p:nvPr/>
        </p:nvSpPr>
        <p:spPr>
          <a:xfrm>
            <a:off x="8189862" y="5833910"/>
            <a:ext cx="40021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b="1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申請補助經費：          萬元</a:t>
            </a:r>
            <a:endParaRPr lang="en-US" altLang="zh-TW" sz="2000" b="1" dirty="0"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25726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52F4CE28-8904-1D62-E1FB-D65DBD93E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C5F91-2014-44CD-A3CA-CEAF389CFA05}" type="slidenum">
              <a:rPr lang="zh-TW" altLang="en-US" smtClean="0"/>
              <a:pPr/>
              <a:t>9</a:t>
            </a:fld>
            <a:endParaRPr lang="zh-TW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5DBDF7AB-10A4-0942-B4AC-0D02A35F30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8242"/>
            <a:ext cx="12192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00">
                    <a:alpha val="48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TW" altLang="en-US" sz="32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肆、重要工作項目與經費規劃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E4BF8C4-257B-A6D5-C3FA-A2E5D1CBA4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0106530"/>
              </p:ext>
            </p:extLst>
          </p:nvPr>
        </p:nvGraphicFramePr>
        <p:xfrm>
          <a:off x="306103" y="1698647"/>
          <a:ext cx="11579794" cy="3644878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510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59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343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808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884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25268">
                <a:tc gridSpan="2"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zh-TW" altLang="en-US" sz="18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計畫執行人力</a:t>
                      </a:r>
                      <a:endParaRPr lang="zh-TW" sz="1800" kern="100" dirty="0"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1800" b="1" kern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職稱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1800" b="1" kern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學</a:t>
                      </a:r>
                      <a:r>
                        <a:rPr lang="en-US" sz="1800" b="1" kern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zh-TW" altLang="en-US" sz="1800" b="1" kern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經歷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1800" b="1" kern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計畫工作任務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1942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kern="0" dirty="0"/>
                        <a:t>1</a:t>
                      </a:r>
                      <a:endParaRPr lang="en-US" sz="1800" kern="0" dirty="0"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zh-TW" altLang="en-US" sz="1800" kern="0" dirty="0"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姓名</a:t>
                      </a:r>
                      <a:r>
                        <a:rPr lang="en-US" altLang="zh-TW" sz="1800" kern="0" dirty="0"/>
                        <a:t>OOO</a:t>
                      </a:r>
                      <a:endParaRPr lang="en-US" sz="1800" kern="0" dirty="0"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endParaRPr lang="en-US" sz="1800" kern="0" dirty="0">
                        <a:latin typeface="+mn-lt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endParaRPr lang="en-US" sz="1800" kern="0" dirty="0">
                        <a:latin typeface="+mn-lt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endParaRPr lang="en-US" sz="1800" kern="0">
                        <a:latin typeface="+mn-lt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3900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kern="0" dirty="0"/>
                        <a:t>2</a:t>
                      </a:r>
                      <a:endParaRPr lang="en-US" sz="1800" kern="0" dirty="0"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800" kern="0" dirty="0"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endParaRPr lang="en-US" sz="1800" kern="0" dirty="0">
                        <a:latin typeface="+mn-lt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endParaRPr lang="en-US" sz="1800" kern="0" dirty="0">
                        <a:latin typeface="+mn-lt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endParaRPr lang="en-US" sz="1800" kern="0">
                        <a:latin typeface="+mn-lt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4850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kern="0" dirty="0"/>
                        <a:t>3</a:t>
                      </a:r>
                      <a:endParaRPr lang="en-US" sz="1800" kern="0" dirty="0"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800" kern="0" dirty="0"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endParaRPr lang="en-US" sz="1800" kern="0" dirty="0">
                        <a:latin typeface="+mn-lt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endParaRPr lang="en-US" sz="1800" kern="0" dirty="0">
                        <a:latin typeface="+mn-lt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endParaRPr lang="en-US" sz="1800" kern="0" dirty="0">
                        <a:latin typeface="+mn-lt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kern="0" dirty="0"/>
                        <a:t>4</a:t>
                      </a:r>
                      <a:endParaRPr lang="en-US" sz="1800" kern="0" dirty="0"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800" kern="0" dirty="0"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endParaRPr lang="en-US" sz="1800" kern="0" dirty="0">
                        <a:latin typeface="+mn-lt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endParaRPr lang="en-US" sz="1800" kern="0" dirty="0">
                        <a:latin typeface="+mn-lt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endParaRPr lang="en-US" sz="1800" kern="0" dirty="0">
                        <a:latin typeface="+mn-lt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9318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kern="0" dirty="0"/>
                        <a:t>5</a:t>
                      </a:r>
                      <a:endParaRPr lang="en-US" sz="1800" kern="0" dirty="0"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800" kern="0" dirty="0"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endParaRPr lang="en-US" sz="1800" kern="0" dirty="0">
                        <a:latin typeface="+mn-lt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endParaRPr lang="en-US" sz="1800" kern="0" dirty="0">
                        <a:latin typeface="+mn-lt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endParaRPr lang="en-US" sz="1800" kern="0" dirty="0">
                        <a:latin typeface="+mn-lt"/>
                        <a:ea typeface="+mn-ea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7821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22E2EE7E-43F6-C301-E921-2B72B80EE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C5F91-2014-44CD-A3CA-CEAF389CFA05}" type="slidenum">
              <a:rPr lang="zh-TW" altLang="en-US" smtClean="0"/>
              <a:pPr/>
              <a:t>10</a:t>
            </a:fld>
            <a:endParaRPr lang="zh-TW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59D32FC-FC87-15CE-1298-3162ED0E65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531259"/>
            <a:ext cx="12192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00">
                    <a:alpha val="48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TW" altLang="en-US" sz="32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伍、預期效益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8A2C6391-2536-39F5-6795-42B476BAB2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3021022"/>
              </p:ext>
            </p:extLst>
          </p:nvPr>
        </p:nvGraphicFramePr>
        <p:xfrm>
          <a:off x="1164501" y="1447209"/>
          <a:ext cx="9749331" cy="4408721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4377231">
                  <a:extLst>
                    <a:ext uri="{9D8B030D-6E8A-4147-A177-3AD203B41FA5}">
                      <a16:colId xmlns:a16="http://schemas.microsoft.com/office/drawing/2014/main" val="1476505876"/>
                    </a:ext>
                  </a:extLst>
                </a:gridCol>
                <a:gridCol w="2394609">
                  <a:extLst>
                    <a:ext uri="{9D8B030D-6E8A-4147-A177-3AD203B41FA5}">
                      <a16:colId xmlns:a16="http://schemas.microsoft.com/office/drawing/2014/main" val="2753514947"/>
                    </a:ext>
                  </a:extLst>
                </a:gridCol>
                <a:gridCol w="2977491">
                  <a:extLst>
                    <a:ext uri="{9D8B030D-6E8A-4147-A177-3AD203B41FA5}">
                      <a16:colId xmlns:a16="http://schemas.microsoft.com/office/drawing/2014/main" val="1212444354"/>
                    </a:ext>
                  </a:extLst>
                </a:gridCol>
              </a:tblGrid>
              <a:tr h="555409">
                <a:tc>
                  <a:txBody>
                    <a:bodyPr/>
                    <a:lstStyle/>
                    <a:p>
                      <a:pPr marL="304800" indent="-3048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24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指標項目</a:t>
                      </a: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 indent="-3048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24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單位</a:t>
                      </a: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 indent="-3048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24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次年度數值</a:t>
                      </a: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300803"/>
                  </a:ext>
                </a:extLst>
              </a:tr>
              <a:tr h="481664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營業額</a:t>
                      </a: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萬元</a:t>
                      </a: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2085314"/>
                  </a:ext>
                </a:extLst>
              </a:tr>
              <a:tr h="481664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促進投資金額</a:t>
                      </a: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含計畫自籌款</a:t>
                      </a: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)</a:t>
                      </a: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萬元</a:t>
                      </a: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3688206"/>
                  </a:ext>
                </a:extLst>
              </a:tr>
              <a:tr h="481664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正職員工人數</a:t>
                      </a: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1800" b="1" kern="10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人</a:t>
                      </a: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255872"/>
                  </a:ext>
                </a:extLst>
              </a:tr>
              <a:tr h="481664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臨時員工人數</a:t>
                      </a: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人</a:t>
                      </a: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0460736"/>
                  </a:ext>
                </a:extLst>
              </a:tr>
              <a:tr h="481664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吸引青年留農或留鄉工作</a:t>
                      </a: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人</a:t>
                      </a: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0306608"/>
                  </a:ext>
                </a:extLst>
              </a:tr>
              <a:tr h="481664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年度農業及農村休閒旅遊人次</a:t>
                      </a: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人次</a:t>
                      </a: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5761811"/>
                  </a:ext>
                </a:extLst>
              </a:tr>
              <a:tr h="481664">
                <a:tc>
                  <a:txBody>
                    <a:bodyPr/>
                    <a:lstStyle/>
                    <a:p>
                      <a:pPr marL="304800" indent="-304800" algn="l">
                        <a:buNone/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契作農戶數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人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179475"/>
                  </a:ext>
                </a:extLst>
              </a:tr>
              <a:tr h="481664">
                <a:tc>
                  <a:txBody>
                    <a:bodyPr/>
                    <a:lstStyle/>
                    <a:p>
                      <a:pPr marL="304800" indent="-304800" algn="l">
                        <a:buNone/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空間活化或美化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處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0274731"/>
                  </a:ext>
                </a:extLst>
              </a:tr>
            </a:tbl>
          </a:graphicData>
        </a:graphic>
      </p:graphicFrame>
      <p:sp>
        <p:nvSpPr>
          <p:cNvPr id="4" name="文字方塊 3">
            <a:extLst>
              <a:ext uri="{FF2B5EF4-FFF2-40B4-BE49-F238E27FC236}">
                <a16:creationId xmlns:a16="http://schemas.microsoft.com/office/drawing/2014/main" id="{F83A675F-426D-315F-83C3-68419FEED481}"/>
              </a:ext>
            </a:extLst>
          </p:cNvPr>
          <p:cNvSpPr txBox="1"/>
          <p:nvPr/>
        </p:nvSpPr>
        <p:spPr>
          <a:xfrm>
            <a:off x="1118104" y="1075294"/>
            <a:ext cx="4864230" cy="3804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ts val="2200"/>
              </a:lnSpc>
              <a:spcAft>
                <a:spcPts val="600"/>
              </a:spcAft>
              <a:buClr>
                <a:srgbClr val="000000"/>
              </a:buClr>
              <a:buSzPts val="1400"/>
            </a:pPr>
            <a:r>
              <a:rPr lang="zh-TW" altLang="en-US" sz="26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一</a:t>
            </a:r>
            <a:r>
              <a:rPr lang="zh-TW" altLang="en-US" sz="26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、量化效益</a:t>
            </a:r>
            <a:r>
              <a:rPr lang="en-US" altLang="zh-TW" sz="26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(1/2)</a:t>
            </a:r>
            <a:endParaRPr lang="zh-TW" altLang="en-US" sz="2600" b="1" u="sng" kern="100" dirty="0">
              <a:solidFill>
                <a:srgbClr val="FF0000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75283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22E2EE7E-43F6-C301-E921-2B72B80EE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C5F91-2014-44CD-A3CA-CEAF389CFA05}" type="slidenum">
              <a:rPr lang="zh-TW" altLang="en-US" smtClean="0"/>
              <a:pPr/>
              <a:t>11</a:t>
            </a:fld>
            <a:endParaRPr lang="zh-TW" altLang="en-US"/>
          </a:p>
        </p:txBody>
      </p:sp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374B8F98-4B6F-91AE-4BF0-3F8C24D5CB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5218898"/>
              </p:ext>
            </p:extLst>
          </p:nvPr>
        </p:nvGraphicFramePr>
        <p:xfrm>
          <a:off x="1130794" y="1023872"/>
          <a:ext cx="9930411" cy="5303520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4878120">
                  <a:extLst>
                    <a:ext uri="{9D8B030D-6E8A-4147-A177-3AD203B41FA5}">
                      <a16:colId xmlns:a16="http://schemas.microsoft.com/office/drawing/2014/main" val="1476505876"/>
                    </a:ext>
                  </a:extLst>
                </a:gridCol>
                <a:gridCol w="1030515">
                  <a:extLst>
                    <a:ext uri="{9D8B030D-6E8A-4147-A177-3AD203B41FA5}">
                      <a16:colId xmlns:a16="http://schemas.microsoft.com/office/drawing/2014/main" val="2753514947"/>
                    </a:ext>
                  </a:extLst>
                </a:gridCol>
                <a:gridCol w="4021776">
                  <a:extLst>
                    <a:ext uri="{9D8B030D-6E8A-4147-A177-3AD203B41FA5}">
                      <a16:colId xmlns:a16="http://schemas.microsoft.com/office/drawing/2014/main" val="1212444354"/>
                    </a:ext>
                  </a:extLst>
                </a:gridCol>
              </a:tblGrid>
              <a:tr h="323526">
                <a:tc>
                  <a:txBody>
                    <a:bodyPr/>
                    <a:lstStyle/>
                    <a:p>
                      <a:pPr marL="304800" indent="-3048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24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指標項目</a:t>
                      </a: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 indent="-30480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24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單位</a:t>
                      </a: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 marR="0" lvl="0" indent="-3048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次年度數值</a:t>
                      </a: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300803"/>
                  </a:ext>
                </a:extLst>
              </a:tr>
              <a:tr h="242645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zh-TW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總耕種面積</a:t>
                      </a:r>
                      <a:r>
                        <a:rPr lang="en-US" altLang="zh-TW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zh-TW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含契作</a:t>
                      </a:r>
                      <a:r>
                        <a:rPr lang="en-US" altLang="zh-TW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)</a:t>
                      </a: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公頃</a:t>
                      </a: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1382932"/>
                  </a:ext>
                </a:extLst>
              </a:tr>
              <a:tr h="485289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產銷履歷耕種面積</a:t>
                      </a: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含契作</a:t>
                      </a: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)</a:t>
                      </a: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公頃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 </a:t>
                      </a: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86202"/>
                  </a:ext>
                </a:extLst>
              </a:tr>
              <a:tr h="485289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有機生產驗證通過面積</a:t>
                      </a: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含契作及轉型期</a:t>
                      </a: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)</a:t>
                      </a: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公頃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 </a:t>
                      </a: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0566524"/>
                  </a:ext>
                </a:extLst>
              </a:tr>
              <a:tr h="485289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通過</a:t>
                      </a: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GGAP(</a:t>
                      </a: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全球良好農業規範</a:t>
                      </a: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)</a:t>
                      </a: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驗證面積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公頃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 </a:t>
                      </a: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5099186"/>
                  </a:ext>
                </a:extLst>
              </a:tr>
              <a:tr h="485289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通過有機加工</a:t>
                      </a: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/</a:t>
                      </a: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分裝</a:t>
                      </a: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/</a:t>
                      </a: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流通之場區驗證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kern="10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場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 </a:t>
                      </a: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2338547"/>
                  </a:ext>
                </a:extLst>
              </a:tr>
              <a:tr h="485289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通過產銷履歷加工</a:t>
                      </a: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/</a:t>
                      </a: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分裝</a:t>
                      </a: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/</a:t>
                      </a: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流通之場區驗證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kern="10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場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 </a:t>
                      </a: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6296508"/>
                  </a:ext>
                </a:extLst>
              </a:tr>
              <a:tr h="485289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加工廠通過</a:t>
                      </a: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HALAL</a:t>
                      </a: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、</a:t>
                      </a: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ISO</a:t>
                      </a: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、</a:t>
                      </a: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HACCP</a:t>
                      </a: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kern="10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場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 </a:t>
                      </a: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2386723"/>
                  </a:ext>
                </a:extLst>
              </a:tr>
              <a:tr h="485289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產銷履歷驗證商品數</a:t>
                      </a: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含農產品及農產加工品</a:t>
                      </a: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)</a:t>
                      </a: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kern="10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 </a:t>
                      </a: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8095494"/>
                  </a:ext>
                </a:extLst>
              </a:tr>
              <a:tr h="290092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有機驗證商品數</a:t>
                      </a: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含農產品及農產加工品</a:t>
                      </a:r>
                      <a:r>
                        <a:rPr 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)</a:t>
                      </a: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04800"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</a:p>
                    <a:p>
                      <a:pPr marL="304800"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  </a:t>
                      </a:r>
                      <a:endParaRPr lang="zh-TW" altLang="en-US" sz="1800" kern="1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3499605"/>
                  </a:ext>
                </a:extLst>
              </a:tr>
              <a:tr h="2426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其他</a:t>
                      </a:r>
                      <a:r>
                        <a:rPr lang="en-US" altLang="zh-TW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自行填寫</a:t>
                      </a:r>
                      <a:r>
                        <a:rPr lang="en-US" altLang="zh-TW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)</a:t>
                      </a: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b="1" kern="1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04800" algn="just">
                        <a:spcAft>
                          <a:spcPts val="0"/>
                        </a:spcAft>
                      </a:pPr>
                      <a:endParaRPr lang="zh-TW" sz="1800" kern="1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33995" marR="339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9581911"/>
                  </a:ext>
                </a:extLst>
              </a:tr>
            </a:tbl>
          </a:graphicData>
        </a:graphic>
      </p:graphicFrame>
      <p:sp>
        <p:nvSpPr>
          <p:cNvPr id="3" name="文字方塊 2">
            <a:extLst>
              <a:ext uri="{FF2B5EF4-FFF2-40B4-BE49-F238E27FC236}">
                <a16:creationId xmlns:a16="http://schemas.microsoft.com/office/drawing/2014/main" id="{8FEAD166-7677-9318-C752-25A7C97DF2A8}"/>
              </a:ext>
            </a:extLst>
          </p:cNvPr>
          <p:cNvSpPr txBox="1"/>
          <p:nvPr/>
        </p:nvSpPr>
        <p:spPr>
          <a:xfrm>
            <a:off x="1018455" y="520848"/>
            <a:ext cx="4864230" cy="3804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ts val="2200"/>
              </a:lnSpc>
              <a:spcAft>
                <a:spcPts val="600"/>
              </a:spcAft>
              <a:buClr>
                <a:srgbClr val="000000"/>
              </a:buClr>
              <a:buSzPts val="1400"/>
            </a:pPr>
            <a:r>
              <a:rPr lang="zh-TW" altLang="en-US" sz="26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一</a:t>
            </a:r>
            <a:r>
              <a:rPr lang="zh-TW" altLang="en-US" sz="26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、量化效益</a:t>
            </a:r>
            <a:r>
              <a:rPr lang="en-US" altLang="zh-TW" sz="26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(2/2)</a:t>
            </a:r>
            <a:endParaRPr lang="zh-TW" altLang="en-US" sz="2600" b="1" u="sng" kern="100" dirty="0">
              <a:solidFill>
                <a:srgbClr val="FF0000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93364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AC3EDAB6-797E-7E1D-12BB-A09CD7314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EC5F91-2014-44CD-A3CA-CEAF389CFA05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微軟正黑體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微軟正黑體"/>
              <a:cs typeface="Arial" panose="020B0604020202020204" pitchFamily="34" charset="0"/>
            </a:endParaRP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CCE6A470-2C08-94F8-824B-4BF92DF99A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878" y="2944272"/>
            <a:ext cx="12192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00">
                    <a:alpha val="48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陸、對</a:t>
            </a:r>
            <a:r>
              <a:rPr lang="zh-TW" altLang="en-US" sz="3200" b="1" dirty="0">
                <a:solidFill>
                  <a:srgbClr val="70AD47">
                    <a:lumMod val="50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在地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農村再生社區之回饋方案</a:t>
            </a:r>
          </a:p>
        </p:txBody>
      </p:sp>
      <p:graphicFrame>
        <p:nvGraphicFramePr>
          <p:cNvPr id="9" name="表格 8">
            <a:extLst>
              <a:ext uri="{FF2B5EF4-FFF2-40B4-BE49-F238E27FC236}">
                <a16:creationId xmlns:a16="http://schemas.microsoft.com/office/drawing/2014/main" id="{1347A4D6-8995-4DEB-4A69-415CB2B4A5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1259996"/>
              </p:ext>
            </p:extLst>
          </p:nvPr>
        </p:nvGraphicFramePr>
        <p:xfrm>
          <a:off x="929474" y="3570581"/>
          <a:ext cx="10333052" cy="2421071"/>
        </p:xfrm>
        <a:graphic>
          <a:graphicData uri="http://schemas.openxmlformats.org/drawingml/2006/table">
            <a:tbl>
              <a:tblPr firstRow="1" firstCol="1" bandRow="1">
                <a:tableStyleId>{1E171933-4619-4E11-9A3F-F7608DF75F80}</a:tableStyleId>
              </a:tblPr>
              <a:tblGrid>
                <a:gridCol w="2437391">
                  <a:extLst>
                    <a:ext uri="{9D8B030D-6E8A-4147-A177-3AD203B41FA5}">
                      <a16:colId xmlns:a16="http://schemas.microsoft.com/office/drawing/2014/main" val="368983257"/>
                    </a:ext>
                  </a:extLst>
                </a:gridCol>
                <a:gridCol w="5793469">
                  <a:extLst>
                    <a:ext uri="{9D8B030D-6E8A-4147-A177-3AD203B41FA5}">
                      <a16:colId xmlns:a16="http://schemas.microsoft.com/office/drawing/2014/main" val="813230325"/>
                    </a:ext>
                  </a:extLst>
                </a:gridCol>
                <a:gridCol w="2102192">
                  <a:extLst>
                    <a:ext uri="{9D8B030D-6E8A-4147-A177-3AD203B41FA5}">
                      <a16:colId xmlns:a16="http://schemas.microsoft.com/office/drawing/2014/main" val="685755664"/>
                    </a:ext>
                  </a:extLst>
                </a:gridCol>
              </a:tblGrid>
              <a:tr h="697299">
                <a:tc>
                  <a:txBody>
                    <a:bodyPr/>
                    <a:lstStyle/>
                    <a:p>
                      <a:pPr algn="ctr">
                        <a:lnSpc>
                          <a:spcPts val="3600"/>
                        </a:lnSpc>
                        <a:buNone/>
                      </a:pPr>
                      <a:r>
                        <a:rPr lang="zh-TW" sz="2400" kern="100" dirty="0">
                          <a:solidFill>
                            <a:schemeClr val="tx1"/>
                          </a:solidFill>
                          <a:effectLst/>
                        </a:rPr>
                        <a:t>回饋項目</a:t>
                      </a:r>
                      <a:endParaRPr lang="zh-TW" sz="2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00"/>
                        </a:lnSpc>
                        <a:buNone/>
                      </a:pPr>
                      <a:r>
                        <a:rPr lang="zh-TW" altLang="zh-TW" sz="2400" kern="100" dirty="0">
                          <a:solidFill>
                            <a:schemeClr val="tx1"/>
                          </a:solidFill>
                          <a:effectLst/>
                        </a:rPr>
                        <a:t>回饋社區名稱</a:t>
                      </a:r>
                      <a:endParaRPr lang="zh-TW" altLang="zh-TW" sz="2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00"/>
                        </a:lnSpc>
                        <a:buNone/>
                      </a:pPr>
                      <a:r>
                        <a:rPr lang="zh-TW" sz="2400" kern="100" dirty="0">
                          <a:solidFill>
                            <a:schemeClr val="tx1"/>
                          </a:solidFill>
                          <a:effectLst/>
                        </a:rPr>
                        <a:t>回饋總金額</a:t>
                      </a:r>
                      <a:endParaRPr lang="zh-TW" sz="2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38175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ts val="3600"/>
                        </a:lnSpc>
                        <a:buNone/>
                      </a:pPr>
                      <a:r>
                        <a:rPr lang="zh-TW" sz="2400" kern="100" dirty="0">
                          <a:effectLst/>
                        </a:rPr>
                        <a:t>以補助款金額之</a:t>
                      </a:r>
                      <a:r>
                        <a:rPr lang="en-US" sz="2400" kern="100" dirty="0">
                          <a:effectLst/>
                        </a:rPr>
                        <a:t>5%</a:t>
                      </a:r>
                      <a:r>
                        <a:rPr lang="zh-TW" sz="2400" kern="100" dirty="0">
                          <a:effectLst/>
                        </a:rPr>
                        <a:t>的額度進行現金回饋</a:t>
                      </a:r>
                      <a:endParaRPr lang="zh-TW" sz="2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600"/>
                        </a:lnSpc>
                        <a:buNone/>
                      </a:pPr>
                      <a:r>
                        <a:rPr lang="en-US" sz="2400" kern="100" dirty="0">
                          <a:effectLst/>
                        </a:rPr>
                        <a:t> </a:t>
                      </a:r>
                      <a:endParaRPr lang="zh-TW" sz="2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600"/>
                        </a:lnSpc>
                        <a:buNone/>
                      </a:pPr>
                      <a:r>
                        <a:rPr lang="en-US" sz="2400" kern="100" dirty="0">
                          <a:effectLst/>
                        </a:rPr>
                        <a:t> </a:t>
                      </a:r>
                      <a:endParaRPr lang="zh-TW" sz="2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809047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36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其他補充 ：說明過去或未來與農村連結，創造在地共好、合作或服務回饋事項。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3600"/>
                        </a:lnSpc>
                        <a:buNone/>
                      </a:pPr>
                      <a:endParaRPr lang="zh-TW" sz="2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3600"/>
                        </a:lnSpc>
                        <a:buNone/>
                      </a:pPr>
                      <a:endParaRPr lang="zh-TW" sz="2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0071223"/>
                  </a:ext>
                </a:extLst>
              </a:tr>
            </a:tbl>
          </a:graphicData>
        </a:graphic>
      </p:graphicFrame>
      <p:sp>
        <p:nvSpPr>
          <p:cNvPr id="3" name="文字方塊 2">
            <a:extLst>
              <a:ext uri="{FF2B5EF4-FFF2-40B4-BE49-F238E27FC236}">
                <a16:creationId xmlns:a16="http://schemas.microsoft.com/office/drawing/2014/main" id="{EF4E30A8-B802-1232-DE86-BD70D77CFF1C}"/>
              </a:ext>
            </a:extLst>
          </p:cNvPr>
          <p:cNvSpPr txBox="1"/>
          <p:nvPr/>
        </p:nvSpPr>
        <p:spPr>
          <a:xfrm>
            <a:off x="1018455" y="520848"/>
            <a:ext cx="4864230" cy="3804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ts val="2200"/>
              </a:lnSpc>
              <a:spcAft>
                <a:spcPts val="600"/>
              </a:spcAft>
              <a:buClr>
                <a:srgbClr val="000000"/>
              </a:buClr>
              <a:buSzPts val="1400"/>
            </a:pPr>
            <a:r>
              <a:rPr lang="zh-TW" altLang="en-US" sz="26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二、</a:t>
            </a:r>
            <a:r>
              <a:rPr lang="zh-TW" altLang="en-US" sz="26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質</a:t>
            </a:r>
            <a:r>
              <a:rPr lang="zh-TW" altLang="en-US" sz="26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化效益</a:t>
            </a:r>
            <a:endParaRPr lang="zh-TW" altLang="en-US" sz="2600" b="1" u="sng" kern="100" dirty="0">
              <a:solidFill>
                <a:srgbClr val="FF0000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BEB53786-DF54-053A-6AEB-43D4A1CB1E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3328174"/>
              </p:ext>
            </p:extLst>
          </p:nvPr>
        </p:nvGraphicFramePr>
        <p:xfrm>
          <a:off x="1018455" y="1044319"/>
          <a:ext cx="10244071" cy="1539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31239">
                  <a:extLst>
                    <a:ext uri="{9D8B030D-6E8A-4147-A177-3AD203B41FA5}">
                      <a16:colId xmlns:a16="http://schemas.microsoft.com/office/drawing/2014/main" val="2573299365"/>
                    </a:ext>
                  </a:extLst>
                </a:gridCol>
                <a:gridCol w="7212832">
                  <a:extLst>
                    <a:ext uri="{9D8B030D-6E8A-4147-A177-3AD203B41FA5}">
                      <a16:colId xmlns:a16="http://schemas.microsoft.com/office/drawing/2014/main" val="3013871321"/>
                    </a:ext>
                  </a:extLst>
                </a:gridCol>
              </a:tblGrid>
              <a:tr h="153972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zh-TW" altLang="en-US" sz="2400" b="1" dirty="0"/>
                        <a:t>質化效益</a:t>
                      </a:r>
                      <a:endParaRPr lang="en-US" altLang="zh-TW" sz="2400" b="1" dirty="0"/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zh-TW" altLang="en-US" sz="1800" b="0" dirty="0"/>
                        <a:t>說明計畫執行後對自身</a:t>
                      </a:r>
                      <a:r>
                        <a:rPr lang="en-US" altLang="zh-TW" sz="1800" b="0" dirty="0"/>
                        <a:t>/</a:t>
                      </a:r>
                      <a:r>
                        <a:rPr lang="zh-TW" altLang="en-US" sz="1800" b="0" dirty="0"/>
                        <a:t>農村發展、在地產業等影響</a:t>
                      </a:r>
                    </a:p>
                    <a:p>
                      <a:endParaRPr lang="zh-TW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409769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96215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1006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0" y="702791"/>
            <a:ext cx="12192000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00">
                    <a:alpha val="48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TW" altLang="en-US" sz="50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簡報大綱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C5F91-2014-44CD-A3CA-CEAF389CFA05}" type="slidenum">
              <a:rPr lang="zh-TW" altLang="en-US" smtClean="0"/>
              <a:pPr/>
              <a:t>1</a:t>
            </a:fld>
            <a:endParaRPr lang="zh-TW" altLang="en-US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A3A03F04-E9A4-555A-EE98-4E4AD3A330AE}"/>
              </a:ext>
            </a:extLst>
          </p:cNvPr>
          <p:cNvSpPr txBox="1"/>
          <p:nvPr/>
        </p:nvSpPr>
        <p:spPr>
          <a:xfrm>
            <a:off x="1988288" y="1913861"/>
            <a:ext cx="7793665" cy="3578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600"/>
              </a:lnSpc>
            </a:pP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壹、企業介紹</a:t>
            </a:r>
            <a:endParaRPr lang="en-US" altLang="zh-TW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4600"/>
              </a:lnSpc>
            </a:pP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貳、企業需求問題描述</a:t>
            </a:r>
            <a:endParaRPr lang="en-US" altLang="zh-TW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4600"/>
              </a:lnSpc>
            </a:pP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參、計畫目標</a:t>
            </a:r>
            <a:endParaRPr lang="en-US" altLang="zh-TW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4600"/>
              </a:lnSpc>
            </a:pP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肆、重要工作項目與經費規劃</a:t>
            </a:r>
            <a:endParaRPr lang="en-US" altLang="zh-TW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4600"/>
              </a:lnSpc>
            </a:pP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伍、預期效益</a:t>
            </a:r>
            <a:endParaRPr lang="en-US" altLang="zh-TW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4600"/>
              </a:lnSpc>
            </a:pP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陸、對農村再生社區之回饋方案</a:t>
            </a:r>
          </a:p>
        </p:txBody>
      </p:sp>
    </p:spTree>
    <p:extLst>
      <p:ext uri="{BB962C8B-B14F-4D97-AF65-F5344CB8AC3E}">
        <p14:creationId xmlns:p14="http://schemas.microsoft.com/office/powerpoint/2010/main" val="1444496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0" y="993260"/>
            <a:ext cx="12192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00">
                    <a:alpha val="48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TW" altLang="en-US" sz="32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壹、企業介紹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C5F91-2014-44CD-A3CA-CEAF389CFA05}" type="slidenum">
              <a:rPr lang="zh-TW" altLang="en-US" smtClean="0"/>
              <a:pPr/>
              <a:t>2</a:t>
            </a:fld>
            <a:endParaRPr lang="zh-TW" altLang="en-US"/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6511ED84-56EB-3580-6A15-5C9BEFBC069C}"/>
              </a:ext>
            </a:extLst>
          </p:cNvPr>
          <p:cNvSpPr txBox="1"/>
          <p:nvPr/>
        </p:nvSpPr>
        <p:spPr>
          <a:xfrm>
            <a:off x="240470" y="4176507"/>
            <a:ext cx="6100354" cy="3744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indent="0" fontAlgn="auto">
              <a:lnSpc>
                <a:spcPts val="22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r>
              <a:rPr lang="zh-TW" altLang="en-US" sz="20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一、企業介紹   </a:t>
            </a:r>
            <a:r>
              <a:rPr lang="en-US" altLang="zh-TW" sz="20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20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說明成立宗旨、經營現況</a:t>
            </a:r>
            <a:r>
              <a:rPr lang="en-US" altLang="zh-TW" sz="20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…</a:t>
            </a:r>
            <a:r>
              <a:rPr lang="zh-TW" altLang="en-US" sz="20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等</a:t>
            </a:r>
            <a:r>
              <a:rPr lang="en-US" altLang="zh-TW" sz="20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endParaRPr lang="zh-TW" altLang="en-US" sz="2000" b="1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graphicFrame>
        <p:nvGraphicFramePr>
          <p:cNvPr id="4" name="內容版面配置區 8">
            <a:extLst>
              <a:ext uri="{FF2B5EF4-FFF2-40B4-BE49-F238E27FC236}">
                <a16:creationId xmlns:a16="http://schemas.microsoft.com/office/drawing/2014/main" id="{B55AB0B1-EAE6-A528-2131-0E61165A2D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033512"/>
              </p:ext>
            </p:extLst>
          </p:nvPr>
        </p:nvGraphicFramePr>
        <p:xfrm>
          <a:off x="317681" y="1802047"/>
          <a:ext cx="11677641" cy="183746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5360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465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238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71185">
                  <a:extLst>
                    <a:ext uri="{9D8B030D-6E8A-4147-A177-3AD203B41FA5}">
                      <a16:colId xmlns:a16="http://schemas.microsoft.com/office/drawing/2014/main" val="1174501387"/>
                    </a:ext>
                  </a:extLst>
                </a:gridCol>
              </a:tblGrid>
              <a:tr h="347773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800" b="1" dirty="0">
                          <a:solidFill>
                            <a:schemeClr val="tx1"/>
                          </a:solidFill>
                        </a:rPr>
                        <a:t>企業名稱</a:t>
                      </a:r>
                      <a:endParaRPr lang="zh-TW" altLang="en-US" sz="1800" b="1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 marL="93172" marR="93172" marT="46586" marB="465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zh-TW" altLang="en-US" sz="180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 marL="93172" marR="93172" marT="46586" marB="465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>
                          <a:solidFill>
                            <a:schemeClr val="tx1"/>
                          </a:solidFill>
                        </a:rPr>
                        <a:t>負責人</a:t>
                      </a:r>
                      <a:endParaRPr lang="zh-TW" altLang="en-US" sz="1800" b="1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 marL="93172" marR="93172" marT="46586" marB="465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solidFill>
                          <a:schemeClr val="tx1"/>
                        </a:solidFill>
                      </a:endParaRPr>
                    </a:p>
                  </a:txBody>
                  <a:tcPr marL="93172" marR="93172" marT="46586" marB="465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773">
                <a:tc vMerge="1">
                  <a:txBody>
                    <a:bodyPr/>
                    <a:lstStyle/>
                    <a:p>
                      <a:pPr algn="ctr"/>
                      <a:endParaRPr lang="zh-TW" altLang="en-US" sz="1800" b="1" dirty="0">
                        <a:latin typeface="+mn-lt"/>
                        <a:ea typeface="+mn-ea"/>
                      </a:endParaRPr>
                    </a:p>
                  </a:txBody>
                  <a:tcPr marL="93172" marR="93172" marT="46586" marB="465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 sz="1800" dirty="0">
                        <a:latin typeface="+mn-lt"/>
                        <a:ea typeface="+mn-ea"/>
                      </a:endParaRPr>
                    </a:p>
                  </a:txBody>
                  <a:tcPr marL="93172" marR="93172" marT="46586" marB="465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/>
                        <a:t>資本額</a:t>
                      </a:r>
                      <a:endParaRPr lang="zh-TW" altLang="en-US" sz="1800" b="1" dirty="0">
                        <a:latin typeface="+mn-lt"/>
                        <a:ea typeface="+mn-ea"/>
                      </a:endParaRPr>
                    </a:p>
                  </a:txBody>
                  <a:tcPr marL="93172" marR="93172" marT="46586" marB="465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萬元</a:t>
                      </a:r>
                    </a:p>
                  </a:txBody>
                  <a:tcPr marL="93172" marR="93172" marT="46586" marB="465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2779768"/>
                  </a:ext>
                </a:extLst>
              </a:tr>
              <a:tr h="347773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/>
                        <a:t>成立時間</a:t>
                      </a:r>
                      <a:endParaRPr lang="zh-TW" altLang="en-US" sz="1800" b="1" dirty="0">
                        <a:latin typeface="+mn-lt"/>
                        <a:ea typeface="+mn-ea"/>
                      </a:endParaRPr>
                    </a:p>
                  </a:txBody>
                  <a:tcPr marL="93172" marR="93172" marT="46586" marB="465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800" dirty="0">
                        <a:latin typeface="+mn-lt"/>
                        <a:ea typeface="+mn-ea"/>
                      </a:endParaRPr>
                    </a:p>
                  </a:txBody>
                  <a:tcPr marL="93172" marR="93172" marT="46586" marB="465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/>
                        <a:t>前兩年營業額</a:t>
                      </a:r>
                      <a:endParaRPr lang="zh-TW" altLang="en-US" sz="1800" b="1" dirty="0">
                        <a:latin typeface="+mn-lt"/>
                        <a:ea typeface="+mn-ea"/>
                      </a:endParaRPr>
                    </a:p>
                  </a:txBody>
                  <a:tcPr marL="93172" marR="93172" marT="46586" marB="465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</a:t>
                      </a:r>
                      <a:r>
                        <a:rPr lang="zh-TW" altLang="en-US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請填真實營收數據</a:t>
                      </a:r>
                      <a:r>
                        <a:rPr lang="en-US" altLang="zh-TW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)</a:t>
                      </a:r>
                      <a:r>
                        <a:rPr lang="zh-TW" altLang="en-US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    </a:t>
                      </a:r>
                      <a:r>
                        <a:rPr lang="zh-TW" altLang="en-US" dirty="0"/>
                        <a:t>萬元</a:t>
                      </a:r>
                      <a:endParaRPr lang="zh-TW" altLang="en-US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3172" marR="93172" marT="46586" marB="465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8155321"/>
                  </a:ext>
                </a:extLst>
              </a:tr>
              <a:tr h="347773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/>
                        <a:t>員工人數</a:t>
                      </a:r>
                      <a:endParaRPr lang="zh-TW" altLang="en-US" sz="1800" b="1" dirty="0">
                        <a:latin typeface="+mn-lt"/>
                        <a:ea typeface="+mn-ea"/>
                      </a:endParaRPr>
                    </a:p>
                  </a:txBody>
                  <a:tcPr marL="93172" marR="93172" marT="46586" marB="465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800" dirty="0">
                        <a:latin typeface="+mn-lt"/>
                        <a:ea typeface="+mn-ea"/>
                      </a:endParaRPr>
                    </a:p>
                  </a:txBody>
                  <a:tcPr marL="93172" marR="93172" marT="46586" marB="465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/>
                        <a:t>前一年營業額</a:t>
                      </a:r>
                      <a:endParaRPr lang="zh-TW" altLang="en-US" sz="1800" b="1" dirty="0">
                        <a:latin typeface="+mn-lt"/>
                        <a:ea typeface="+mn-ea"/>
                      </a:endParaRPr>
                    </a:p>
                  </a:txBody>
                  <a:tcPr marL="93172" marR="93172" marT="46586" marB="465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</a:t>
                      </a:r>
                      <a:r>
                        <a:rPr lang="zh-TW" altLang="en-US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請填真實營收數據</a:t>
                      </a:r>
                      <a:r>
                        <a:rPr lang="en-US" altLang="zh-TW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)</a:t>
                      </a:r>
                      <a:r>
                        <a:rPr lang="zh-TW" altLang="en-US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    </a:t>
                      </a:r>
                      <a:r>
                        <a:rPr lang="zh-TW" altLang="en-US" dirty="0"/>
                        <a:t>萬元</a:t>
                      </a:r>
                      <a:endParaRPr lang="zh-TW" altLang="en-US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3172" marR="93172" marT="46586" marB="465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1729545"/>
                  </a:ext>
                </a:extLst>
              </a:tr>
              <a:tr h="347773">
                <a:tc gridSpan="4">
                  <a:txBody>
                    <a:bodyPr/>
                    <a:lstStyle/>
                    <a:p>
                      <a:pPr algn="l"/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zh-TW" altLang="zh-TW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位屬農村再生社區名稱</a:t>
                      </a: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effectLst/>
                          <a:latin typeface="Grotesque Light" panose="020F0502020204030204"/>
                          <a:ea typeface="+mn-ea"/>
                          <a:cs typeface="+mn-cs"/>
                        </a:rPr>
                        <a:t>：</a:t>
                      </a:r>
                      <a:endParaRPr lang="zh-TW" altLang="en-US" sz="1800" b="1" dirty="0">
                        <a:latin typeface="+mn-lt"/>
                        <a:ea typeface="+mn-ea"/>
                      </a:endParaRPr>
                    </a:p>
                  </a:txBody>
                  <a:tcPr marL="93172" marR="93172" marT="46586" marB="465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sz="1800" dirty="0">
                        <a:latin typeface="+mn-lt"/>
                        <a:ea typeface="+mn-ea"/>
                      </a:endParaRPr>
                    </a:p>
                  </a:txBody>
                  <a:tcPr marL="93172" marR="93172" marT="46586" marB="465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800" b="1" dirty="0">
                        <a:latin typeface="+mn-lt"/>
                        <a:ea typeface="+mn-ea"/>
                      </a:endParaRPr>
                    </a:p>
                  </a:txBody>
                  <a:tcPr marL="93172" marR="93172" marT="46586" marB="465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3172" marR="93172" marT="46586" marB="465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7916272"/>
                  </a:ext>
                </a:extLst>
              </a:tr>
            </a:tbl>
          </a:graphicData>
        </a:graphic>
      </p:graphicFrame>
      <p:sp>
        <p:nvSpPr>
          <p:cNvPr id="3" name="文字方塊 2">
            <a:extLst>
              <a:ext uri="{FF2B5EF4-FFF2-40B4-BE49-F238E27FC236}">
                <a16:creationId xmlns:a16="http://schemas.microsoft.com/office/drawing/2014/main" id="{387F7FF4-F25A-9B65-3196-616F4A5A7AD6}"/>
              </a:ext>
            </a:extLst>
          </p:cNvPr>
          <p:cNvSpPr txBox="1"/>
          <p:nvPr/>
        </p:nvSpPr>
        <p:spPr>
          <a:xfrm>
            <a:off x="278466" y="5038646"/>
            <a:ext cx="4864230" cy="377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r>
              <a:rPr kumimoji="0" lang="zh-TW" altLang="en-US" sz="20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二、組織架構</a:t>
            </a:r>
            <a:endParaRPr kumimoji="0" lang="zh-TW" altLang="zh-TW" sz="20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05277534-952E-3DA8-84C6-E5007781F5C5}"/>
              </a:ext>
            </a:extLst>
          </p:cNvPr>
          <p:cNvSpPr txBox="1"/>
          <p:nvPr/>
        </p:nvSpPr>
        <p:spPr>
          <a:xfrm>
            <a:off x="383570" y="5506950"/>
            <a:ext cx="10448550" cy="3577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3050" marR="0" lvl="0" indent="-273050" algn="l" defTabSz="9144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zh-TW" altLang="zh-TW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/>
                <a:cs typeface="Times New Roman" panose="02020603050405020304" pitchFamily="18" charset="0"/>
              </a:rPr>
              <a:t>請說明目前組織運作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/>
                <a:cs typeface="Times New Roman" panose="02020603050405020304" pitchFamily="18" charset="0"/>
              </a:rPr>
              <a:t>情形</a:t>
            </a:r>
            <a:r>
              <a:rPr kumimoji="0" lang="zh-TW" altLang="zh-TW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/>
                <a:cs typeface="Times New Roman" panose="02020603050405020304" pitchFamily="18" charset="0"/>
              </a:rPr>
              <a:t>（組織架構圖）。</a:t>
            </a:r>
          </a:p>
        </p:txBody>
      </p:sp>
    </p:spTree>
    <p:extLst>
      <p:ext uri="{BB962C8B-B14F-4D97-AF65-F5344CB8AC3E}">
        <p14:creationId xmlns:p14="http://schemas.microsoft.com/office/powerpoint/2010/main" val="3504246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0" y="653655"/>
            <a:ext cx="12192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00">
                    <a:alpha val="48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TW" altLang="en-US" sz="32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壹、企業介紹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C5F91-2014-44CD-A3CA-CEAF389CFA05}" type="slidenum">
              <a:rPr lang="zh-TW" altLang="en-US" smtClean="0"/>
              <a:pPr/>
              <a:t>3</a:t>
            </a:fld>
            <a:endParaRPr lang="zh-TW" altLang="en-US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07E76F9B-523D-35DA-EC69-192DEE5C160F}"/>
              </a:ext>
            </a:extLst>
          </p:cNvPr>
          <p:cNvSpPr txBox="1"/>
          <p:nvPr/>
        </p:nvSpPr>
        <p:spPr>
          <a:xfrm>
            <a:off x="474048" y="1408572"/>
            <a:ext cx="4864230" cy="377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ts val="2200"/>
              </a:lnSpc>
              <a:spcAft>
                <a:spcPts val="600"/>
              </a:spcAft>
              <a:buClr>
                <a:srgbClr val="000000"/>
              </a:buClr>
              <a:buSzPts val="1400"/>
            </a:pPr>
            <a:r>
              <a:rPr lang="zh-TW" altLang="en-US" sz="20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三</a:t>
            </a:r>
            <a:r>
              <a:rPr lang="zh-TW" altLang="en-US" sz="20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zh-TW" altLang="zh-TW" sz="20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主要營業項目及內容</a:t>
            </a:r>
            <a:endParaRPr lang="zh-TW" altLang="zh-TW" sz="2000" kern="100" dirty="0"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2B52E7F6-25AA-22F9-DF2C-C333497C8F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1421078"/>
              </p:ext>
            </p:extLst>
          </p:nvPr>
        </p:nvGraphicFramePr>
        <p:xfrm>
          <a:off x="540723" y="1922056"/>
          <a:ext cx="11110553" cy="4170699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1587729">
                  <a:extLst>
                    <a:ext uri="{9D8B030D-6E8A-4147-A177-3AD203B41FA5}">
                      <a16:colId xmlns:a16="http://schemas.microsoft.com/office/drawing/2014/main" val="2442522718"/>
                    </a:ext>
                  </a:extLst>
                </a:gridCol>
                <a:gridCol w="2328989">
                  <a:extLst>
                    <a:ext uri="{9D8B030D-6E8A-4147-A177-3AD203B41FA5}">
                      <a16:colId xmlns:a16="http://schemas.microsoft.com/office/drawing/2014/main" val="2800077138"/>
                    </a:ext>
                  </a:extLst>
                </a:gridCol>
                <a:gridCol w="2550040">
                  <a:extLst>
                    <a:ext uri="{9D8B030D-6E8A-4147-A177-3AD203B41FA5}">
                      <a16:colId xmlns:a16="http://schemas.microsoft.com/office/drawing/2014/main" val="781811377"/>
                    </a:ext>
                  </a:extLst>
                </a:gridCol>
                <a:gridCol w="2550040">
                  <a:extLst>
                    <a:ext uri="{9D8B030D-6E8A-4147-A177-3AD203B41FA5}">
                      <a16:colId xmlns:a16="http://schemas.microsoft.com/office/drawing/2014/main" val="3140419155"/>
                    </a:ext>
                  </a:extLst>
                </a:gridCol>
                <a:gridCol w="2093755">
                  <a:extLst>
                    <a:ext uri="{9D8B030D-6E8A-4147-A177-3AD203B41FA5}">
                      <a16:colId xmlns:a16="http://schemas.microsoft.com/office/drawing/2014/main" val="479882807"/>
                    </a:ext>
                  </a:extLst>
                </a:gridCol>
              </a:tblGrid>
              <a:tr h="82320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 dirty="0">
                          <a:solidFill>
                            <a:schemeClr val="tx1"/>
                          </a:solidFill>
                          <a:effectLst/>
                        </a:rPr>
                        <a:t>營業項目</a:t>
                      </a:r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 dirty="0">
                          <a:solidFill>
                            <a:schemeClr val="tx1"/>
                          </a:solidFill>
                          <a:effectLst/>
                        </a:rPr>
                        <a:t>核心商品</a:t>
                      </a:r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zh-TW" sz="18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產品主要銷售通路</a:t>
                      </a:r>
                    </a:p>
                    <a:p>
                      <a:pPr marL="0" algn="ctr" defTabSz="914400" rtl="0" eaLnBrk="1" latinLnBrk="0" hangingPunct="1"/>
                      <a:r>
                        <a:rPr lang="zh-TW" altLang="en-US" sz="18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或</a:t>
                      </a:r>
                      <a:r>
                        <a:rPr lang="zh-TW" altLang="zh-TW" sz="18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主要客戶</a:t>
                      </a:r>
                      <a:endParaRPr lang="zh-TW" altLang="en-US" sz="1800" b="1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b="1" kern="100" dirty="0">
                          <a:solidFill>
                            <a:schemeClr val="tx1"/>
                          </a:solidFill>
                          <a:effectLst/>
                        </a:rPr>
                        <a:t>佔營收比重</a:t>
                      </a:r>
                      <a:r>
                        <a:rPr lang="en-US" altLang="zh-TW" sz="1800" b="1" kern="100" dirty="0">
                          <a:solidFill>
                            <a:schemeClr val="tx1"/>
                          </a:solidFill>
                          <a:effectLst/>
                        </a:rPr>
                        <a:t>(%)</a:t>
                      </a:r>
                      <a:endParaRPr lang="zh-TW" altLang="en-US" sz="1800" b="1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4075568"/>
                  </a:ext>
                </a:extLst>
              </a:tr>
              <a:tr h="110176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TW" sz="1800" b="1" kern="100" dirty="0">
                          <a:solidFill>
                            <a:schemeClr val="tx1"/>
                          </a:solidFill>
                          <a:effectLst/>
                        </a:rPr>
                        <a:t>一級生產</a:t>
                      </a:r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6317086"/>
                  </a:ext>
                </a:extLst>
              </a:tr>
              <a:tr h="1066453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TW" sz="1800" b="1" kern="100" dirty="0">
                          <a:solidFill>
                            <a:schemeClr val="tx1"/>
                          </a:solidFill>
                          <a:effectLst/>
                        </a:rPr>
                        <a:t>二級加工</a:t>
                      </a:r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9254626"/>
                  </a:ext>
                </a:extLst>
              </a:tr>
              <a:tr h="117927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TW" sz="1800" b="1" kern="100" dirty="0">
                          <a:solidFill>
                            <a:schemeClr val="tx1"/>
                          </a:solidFill>
                          <a:effectLst/>
                        </a:rPr>
                        <a:t>三級服務體驗</a:t>
                      </a:r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14019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8459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0" y="361268"/>
            <a:ext cx="12192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00">
                    <a:alpha val="48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TW" altLang="en-US" sz="32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壹、企業介紹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C5F91-2014-44CD-A3CA-CEAF389CFA05}" type="slidenum">
              <a:rPr lang="zh-TW" altLang="en-US" smtClean="0"/>
              <a:pPr/>
              <a:t>4</a:t>
            </a:fld>
            <a:endParaRPr lang="zh-TW" altLang="en-US"/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CC15A11A-A9F4-0ECF-F20F-7D28E5FFACD4}"/>
              </a:ext>
            </a:extLst>
          </p:cNvPr>
          <p:cNvSpPr txBox="1"/>
          <p:nvPr/>
        </p:nvSpPr>
        <p:spPr>
          <a:xfrm>
            <a:off x="225104" y="4130117"/>
            <a:ext cx="4864230" cy="377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ts val="2200"/>
              </a:lnSpc>
              <a:spcAft>
                <a:spcPts val="600"/>
              </a:spcAft>
              <a:buClr>
                <a:srgbClr val="000000"/>
              </a:buClr>
              <a:buSzPts val="1400"/>
            </a:pPr>
            <a:r>
              <a:rPr lang="zh-TW" altLang="en-US" sz="20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五、</a:t>
            </a:r>
            <a:r>
              <a:rPr lang="zh-TW" altLang="en-US" sz="20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收入來源項目</a:t>
            </a:r>
            <a:endParaRPr lang="zh-TW" altLang="zh-TW" sz="2000" kern="100" dirty="0"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graphicFrame>
        <p:nvGraphicFramePr>
          <p:cNvPr id="8" name="內容版面配置區 8">
            <a:extLst>
              <a:ext uri="{FF2B5EF4-FFF2-40B4-BE49-F238E27FC236}">
                <a16:creationId xmlns:a16="http://schemas.microsoft.com/office/drawing/2014/main" id="{E09842EF-DF1E-6724-557E-1B7CF3BEC7A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115487"/>
              </p:ext>
            </p:extLst>
          </p:nvPr>
        </p:nvGraphicFramePr>
        <p:xfrm>
          <a:off x="856345" y="4543202"/>
          <a:ext cx="10479310" cy="1857598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30221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109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461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4777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項目</a:t>
                      </a:r>
                    </a:p>
                  </a:txBody>
                  <a:tcPr marL="93172" marR="93172" marT="46586" marB="465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前一年度收入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萬元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zh-TW" alt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比例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(%)</a:t>
                      </a:r>
                      <a:endParaRPr lang="zh-TW" alt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77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一級生產〇〇〇</a:t>
                      </a:r>
                      <a:endParaRPr lang="zh-TW" alt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3172" marR="93172" marT="46586" marB="465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3172" marR="93172" marT="46586" marB="465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2779768"/>
                  </a:ext>
                </a:extLst>
              </a:tr>
              <a:tr h="34777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二級加工〇〇〇</a:t>
                      </a:r>
                      <a:endParaRPr lang="zh-TW" alt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3172" marR="93172" marT="46586" marB="465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3172" marR="93172" marT="46586" marB="465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8155321"/>
                  </a:ext>
                </a:extLst>
              </a:tr>
              <a:tr h="34777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三級服務〇〇〇</a:t>
                      </a:r>
                      <a:endParaRPr lang="zh-TW" alt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3172" marR="93172" marT="46586" marB="465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3172" marR="93172" marT="46586" marB="465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3403165"/>
                  </a:ext>
                </a:extLst>
              </a:tr>
              <a:tr h="38763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合計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zh-TW" alt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  <a:endParaRPr lang="zh-TW" alt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2675308"/>
                  </a:ext>
                </a:extLst>
              </a:tr>
            </a:tbl>
          </a:graphicData>
        </a:graphic>
      </p:graphicFrame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346ECDDB-300E-1A7C-A21F-96311F87A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457407"/>
              </p:ext>
            </p:extLst>
          </p:nvPr>
        </p:nvGraphicFramePr>
        <p:xfrm>
          <a:off x="827124" y="1236821"/>
          <a:ext cx="10479309" cy="2784856"/>
        </p:xfrm>
        <a:graphic>
          <a:graphicData uri="http://schemas.openxmlformats.org/drawingml/2006/table">
            <a:tbl>
              <a:tblPr firstRow="1" firstCol="1" bandRow="1"/>
              <a:tblGrid>
                <a:gridCol w="3003472">
                  <a:extLst>
                    <a:ext uri="{9D8B030D-6E8A-4147-A177-3AD203B41FA5}">
                      <a16:colId xmlns:a16="http://schemas.microsoft.com/office/drawing/2014/main" val="3562657608"/>
                    </a:ext>
                  </a:extLst>
                </a:gridCol>
                <a:gridCol w="3632886">
                  <a:extLst>
                    <a:ext uri="{9D8B030D-6E8A-4147-A177-3AD203B41FA5}">
                      <a16:colId xmlns:a16="http://schemas.microsoft.com/office/drawing/2014/main" val="4228808591"/>
                    </a:ext>
                  </a:extLst>
                </a:gridCol>
                <a:gridCol w="3842951">
                  <a:extLst>
                    <a:ext uri="{9D8B030D-6E8A-4147-A177-3AD203B41FA5}">
                      <a16:colId xmlns:a16="http://schemas.microsoft.com/office/drawing/2014/main" val="1998593437"/>
                    </a:ext>
                  </a:extLst>
                </a:gridCol>
              </a:tblGrid>
              <a:tr h="332105">
                <a:tc rowSpan="2"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buNone/>
                      </a:pPr>
                      <a:r>
                        <a:rPr lang="zh-TW" sz="1800" b="1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企業獲得認證</a:t>
                      </a:r>
                      <a:r>
                        <a:rPr lang="en-US" sz="1800" b="1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zh-TW" sz="1800" b="1" kern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驗證情形</a:t>
                      </a:r>
                      <a:endParaRPr lang="zh-TW" sz="1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buNone/>
                      </a:pPr>
                      <a:r>
                        <a:rPr lang="zh-TW" sz="1800" b="1" kern="1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一級生產</a:t>
                      </a:r>
                      <a:endParaRPr lang="zh-TW" sz="1800" b="1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buNone/>
                      </a:pPr>
                      <a:r>
                        <a:rPr lang="zh-TW" sz="1800" b="1" kern="1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二級加工</a:t>
                      </a:r>
                      <a:endParaRPr lang="zh-TW" sz="1800" b="1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5784765"/>
                  </a:ext>
                </a:extLst>
              </a:tr>
              <a:tr h="103759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2800"/>
                        </a:lnSpc>
                        <a:buNone/>
                      </a:pPr>
                      <a:r>
                        <a:rPr lang="en-US" sz="1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□</a:t>
                      </a:r>
                      <a:r>
                        <a:rPr lang="zh-TW" sz="1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臺灣農產生產溯源</a:t>
                      </a:r>
                      <a:r>
                        <a:rPr lang="en-US" sz="1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QR Code</a:t>
                      </a:r>
                      <a:endParaRPr lang="zh-TW" sz="1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800"/>
                        </a:lnSpc>
                        <a:buNone/>
                      </a:pPr>
                      <a:r>
                        <a:rPr lang="en-US" sz="1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□CAS</a:t>
                      </a:r>
                      <a:r>
                        <a:rPr lang="zh-TW" sz="1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臺灣優良農產品標章</a:t>
                      </a:r>
                    </a:p>
                    <a:p>
                      <a:pPr>
                        <a:lnSpc>
                          <a:spcPts val="2800"/>
                        </a:lnSpc>
                        <a:buNone/>
                      </a:pPr>
                      <a:r>
                        <a:rPr lang="en-US" sz="1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□</a:t>
                      </a:r>
                      <a:r>
                        <a:rPr lang="zh-TW" sz="1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有機農產品標章</a:t>
                      </a:r>
                    </a:p>
                    <a:p>
                      <a:pPr>
                        <a:lnSpc>
                          <a:spcPts val="2800"/>
                        </a:lnSpc>
                        <a:buNone/>
                      </a:pPr>
                      <a:r>
                        <a:rPr lang="en-US" sz="1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□TAP</a:t>
                      </a:r>
                      <a:r>
                        <a:rPr lang="zh-TW" sz="1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產銷履歷農產品標章</a:t>
                      </a:r>
                    </a:p>
                    <a:p>
                      <a:pPr>
                        <a:lnSpc>
                          <a:spcPts val="2800"/>
                        </a:lnSpc>
                        <a:buNone/>
                      </a:pPr>
                      <a:r>
                        <a:rPr lang="en-US" sz="1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□GLOBALG.A.P</a:t>
                      </a:r>
                      <a:endParaRPr lang="zh-TW" sz="1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800"/>
                        </a:lnSpc>
                        <a:buNone/>
                      </a:pPr>
                      <a:r>
                        <a:rPr lang="en-US" sz="1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□</a:t>
                      </a:r>
                      <a:r>
                        <a:rPr lang="zh-TW" sz="1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清真認證</a:t>
                      </a:r>
                    </a:p>
                    <a:p>
                      <a:pPr>
                        <a:lnSpc>
                          <a:spcPts val="2800"/>
                        </a:lnSpc>
                        <a:buNone/>
                      </a:pPr>
                      <a:r>
                        <a:rPr lang="en-US" sz="1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□</a:t>
                      </a:r>
                      <a:r>
                        <a:rPr lang="zh-TW" sz="1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其他</a:t>
                      </a:r>
                      <a:r>
                        <a:rPr lang="en-US" sz="1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zh-TW" sz="1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請說明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800"/>
                        </a:lnSpc>
                        <a:buNone/>
                      </a:pPr>
                      <a:r>
                        <a:rPr lang="en-US" sz="1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□</a:t>
                      </a:r>
                      <a:r>
                        <a:rPr lang="zh-TW" sz="1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產銷履歷加工驗證</a:t>
                      </a:r>
                    </a:p>
                    <a:p>
                      <a:pPr>
                        <a:lnSpc>
                          <a:spcPts val="2800"/>
                        </a:lnSpc>
                        <a:buNone/>
                      </a:pPr>
                      <a:r>
                        <a:rPr lang="en-US" sz="1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□</a:t>
                      </a:r>
                      <a:r>
                        <a:rPr lang="zh-TW" sz="1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有機加工驗證</a:t>
                      </a:r>
                    </a:p>
                    <a:p>
                      <a:pPr>
                        <a:lnSpc>
                          <a:spcPts val="2800"/>
                        </a:lnSpc>
                        <a:buNone/>
                      </a:pPr>
                      <a:r>
                        <a:rPr lang="en-US" sz="1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□HACCP</a:t>
                      </a:r>
                      <a:r>
                        <a:rPr lang="zh-TW" sz="1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驗證</a:t>
                      </a:r>
                    </a:p>
                    <a:p>
                      <a:pPr>
                        <a:lnSpc>
                          <a:spcPts val="2800"/>
                        </a:lnSpc>
                        <a:buNone/>
                      </a:pPr>
                      <a:r>
                        <a:rPr lang="en-US" sz="1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□ISO22000</a:t>
                      </a:r>
                      <a:r>
                        <a:rPr lang="zh-TW" sz="1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驗證</a:t>
                      </a:r>
                    </a:p>
                    <a:p>
                      <a:pPr>
                        <a:lnSpc>
                          <a:spcPts val="2800"/>
                        </a:lnSpc>
                        <a:buNone/>
                      </a:pPr>
                      <a:r>
                        <a:rPr lang="en-US" sz="1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□FSSC22000</a:t>
                      </a:r>
                      <a:r>
                        <a:rPr lang="zh-TW" sz="1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驗證</a:t>
                      </a:r>
                    </a:p>
                    <a:p>
                      <a:pPr>
                        <a:lnSpc>
                          <a:spcPts val="2800"/>
                        </a:lnSpc>
                        <a:buNone/>
                      </a:pPr>
                      <a:r>
                        <a:rPr lang="en-US" sz="1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□</a:t>
                      </a:r>
                      <a:r>
                        <a:rPr lang="zh-TW" sz="1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清真認證</a:t>
                      </a:r>
                    </a:p>
                    <a:p>
                      <a:pPr>
                        <a:lnSpc>
                          <a:spcPts val="2800"/>
                        </a:lnSpc>
                        <a:buNone/>
                      </a:pPr>
                      <a:r>
                        <a:rPr lang="en-US" sz="1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□</a:t>
                      </a:r>
                      <a:r>
                        <a:rPr lang="zh-TW" sz="1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其他</a:t>
                      </a:r>
                      <a:r>
                        <a:rPr lang="en-US" sz="1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zh-TW" sz="18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請說明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0088912"/>
                  </a:ext>
                </a:extLst>
              </a:tr>
            </a:tbl>
          </a:graphicData>
        </a:graphic>
      </p:graphicFrame>
      <p:sp>
        <p:nvSpPr>
          <p:cNvPr id="10" name="文字方塊 9">
            <a:extLst>
              <a:ext uri="{FF2B5EF4-FFF2-40B4-BE49-F238E27FC236}">
                <a16:creationId xmlns:a16="http://schemas.microsoft.com/office/drawing/2014/main" id="{AD77DF1C-062E-DCE2-B1AA-AF0FB6F27B4A}"/>
              </a:ext>
            </a:extLst>
          </p:cNvPr>
          <p:cNvSpPr txBox="1"/>
          <p:nvPr/>
        </p:nvSpPr>
        <p:spPr>
          <a:xfrm>
            <a:off x="249818" y="787079"/>
            <a:ext cx="609805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20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四、</a:t>
            </a:r>
            <a:r>
              <a:rPr lang="zh-TW" altLang="zh-TW" sz="20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企業獲得認證</a:t>
            </a:r>
            <a:r>
              <a:rPr lang="en-US" altLang="zh-TW" sz="20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/</a:t>
            </a:r>
            <a:r>
              <a:rPr lang="zh-TW" altLang="zh-TW" sz="20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驗證情形</a:t>
            </a:r>
            <a:endParaRPr lang="zh-TW" altLang="en-US" sz="2000" b="1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6598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0" y="728066"/>
            <a:ext cx="12192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00">
                    <a:alpha val="48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TW" altLang="en-US" sz="32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壹、企業介紹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C5F91-2014-44CD-A3CA-CEAF389CFA05}" type="slidenum">
              <a:rPr lang="zh-TW" altLang="en-US" smtClean="0"/>
              <a:pPr/>
              <a:t>5</a:t>
            </a:fld>
            <a:endParaRPr lang="zh-TW" altLang="en-US"/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9306AF46-58C8-1971-225B-B64B772C6C51}"/>
              </a:ext>
            </a:extLst>
          </p:cNvPr>
          <p:cNvSpPr txBox="1"/>
          <p:nvPr/>
        </p:nvSpPr>
        <p:spPr>
          <a:xfrm>
            <a:off x="697325" y="1922630"/>
            <a:ext cx="4864230" cy="377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ts val="2200"/>
              </a:lnSpc>
              <a:spcAft>
                <a:spcPts val="600"/>
              </a:spcAft>
              <a:buClr>
                <a:srgbClr val="000000"/>
              </a:buClr>
              <a:buSzPts val="1400"/>
            </a:pPr>
            <a:r>
              <a:rPr lang="zh-TW" altLang="en-US" sz="20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六、現有通路</a:t>
            </a:r>
            <a:r>
              <a:rPr lang="en-US" altLang="zh-TW" sz="20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/</a:t>
            </a:r>
            <a:r>
              <a:rPr lang="zh-TW" altLang="en-US" sz="20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年產量</a:t>
            </a:r>
            <a:r>
              <a:rPr lang="en-US" altLang="zh-TW" sz="20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/</a:t>
            </a:r>
            <a:r>
              <a:rPr lang="zh-TW" altLang="en-US" sz="20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生產面積</a:t>
            </a:r>
            <a:r>
              <a:rPr lang="en-US" altLang="zh-TW" sz="20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/</a:t>
            </a:r>
            <a:r>
              <a:rPr lang="zh-TW" altLang="en-US" sz="20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實績</a:t>
            </a:r>
            <a:endParaRPr lang="zh-TW" altLang="zh-TW" sz="2000" kern="100" dirty="0"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graphicFrame>
        <p:nvGraphicFramePr>
          <p:cNvPr id="10" name="內容版面配置區 8">
            <a:extLst>
              <a:ext uri="{FF2B5EF4-FFF2-40B4-BE49-F238E27FC236}">
                <a16:creationId xmlns:a16="http://schemas.microsoft.com/office/drawing/2014/main" id="{A4B8AA5C-61F2-24E2-BD99-06D153CCA93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1264067"/>
              </p:ext>
            </p:extLst>
          </p:nvPr>
        </p:nvGraphicFramePr>
        <p:xfrm>
          <a:off x="697325" y="2440394"/>
          <a:ext cx="11047000" cy="2871233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22661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324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90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89373">
                  <a:extLst>
                    <a:ext uri="{9D8B030D-6E8A-4147-A177-3AD203B41FA5}">
                      <a16:colId xmlns:a16="http://schemas.microsoft.com/office/drawing/2014/main" val="1833060921"/>
                    </a:ext>
                  </a:extLst>
                </a:gridCol>
              </a:tblGrid>
              <a:tr h="86482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現有</a:t>
                      </a:r>
                    </a:p>
                    <a:p>
                      <a:pPr marL="0" algn="ctr" defTabSz="914400" rtl="0" eaLnBrk="1" latinLnBrk="0" hangingPunct="1"/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合作通路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2400"/>
                        </a:lnSpc>
                      </a:pPr>
                      <a:r>
                        <a:rPr lang="en-US" altLang="zh-TW" sz="18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zh-TW" sz="18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請說明市場通路、主要客戶</a:t>
                      </a:r>
                      <a:r>
                        <a:rPr lang="zh-TW" altLang="en-US" sz="18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等</a:t>
                      </a:r>
                      <a:r>
                        <a:rPr lang="en-US" altLang="zh-TW" sz="18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zh-TW" sz="1200" b="1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現有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zh-TW" sz="1200" b="1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合作通路</a:t>
                      </a:r>
                    </a:p>
                    <a:p>
                      <a:pPr>
                        <a:lnSpc>
                          <a:spcPts val="2400"/>
                        </a:lnSpc>
                      </a:pP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altLang="en-US" sz="1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請說明企業農作物或產品的市場通路、主要客戶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altLang="en-US" sz="12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200" b="1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altLang="en-US" sz="12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2400"/>
                        </a:lnSpc>
                      </a:pP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請說明企業農作物或產品的市場通路、主要客戶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200" b="1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生產</a:t>
                      </a:r>
                    </a:p>
                    <a:p>
                      <a:pPr marL="0" algn="ctr" defTabSz="914400" rtl="0" eaLnBrk="1" latinLnBrk="0" hangingPunct="1"/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年產量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ts val="2400"/>
                        </a:lnSpc>
                      </a:pP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TW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en-US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如茶葉</a:t>
                      </a:r>
                      <a:r>
                        <a:rPr lang="en-US" altLang="zh-TW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500</a:t>
                      </a:r>
                      <a:r>
                        <a:rPr lang="zh-TW" altLang="en-US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斤、地瓜</a:t>
                      </a:r>
                      <a:r>
                        <a:rPr lang="en-US" altLang="zh-TW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1,000</a:t>
                      </a:r>
                      <a:r>
                        <a:rPr lang="zh-TW" altLang="en-US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公噸或其他加工品等</a:t>
                      </a:r>
                      <a:r>
                        <a:rPr lang="en-US" altLang="zh-TW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生產面積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2400"/>
                        </a:lnSpc>
                      </a:pP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en-US" sz="18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如</a:t>
                      </a: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200</a:t>
                      </a:r>
                      <a:r>
                        <a:rPr lang="zh-TW" altLang="en-US" sz="18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公頃</a:t>
                      </a: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algn="l" defTabSz="914400" rtl="0" eaLnBrk="1" latinLnBrk="0" hangingPunct="1">
                        <a:lnSpc>
                          <a:spcPts val="2400"/>
                        </a:lnSpc>
                      </a:pPr>
                      <a:endParaRPr lang="zh-TW" altLang="en-US" sz="1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2779768"/>
                  </a:ext>
                </a:extLst>
              </a:tr>
              <a:tr h="49981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驗證或獲獎實績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2400"/>
                        </a:lnSpc>
                      </a:pP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en-US" sz="18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作物或產品有通過有機、產銷履歷、</a:t>
                      </a:r>
                      <a:r>
                        <a:rPr lang="en-US" sz="1800" b="0" kern="1200" dirty="0" err="1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QRcode</a:t>
                      </a:r>
                      <a:r>
                        <a:rPr lang="zh-TW" altLang="en-US" sz="18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可追溯系統、綠色保育標章等驗證。</a:t>
                      </a: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algn="l" defTabSz="914400" rtl="0" eaLnBrk="1" latinLnBrk="0" hangingPunct="1">
                        <a:lnSpc>
                          <a:spcPts val="2400"/>
                        </a:lnSpc>
                      </a:pPr>
                      <a:endParaRPr lang="en-US" altLang="zh-TW" sz="1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ts val="2400"/>
                        </a:lnSpc>
                      </a:pPr>
                      <a:endParaRPr lang="en-US" altLang="zh-TW" sz="1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ts val="2400"/>
                        </a:lnSpc>
                      </a:pPr>
                      <a:endParaRPr lang="zh-TW" altLang="en-US" sz="1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2400"/>
                        </a:lnSpc>
                      </a:pP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81553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5472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52F4CE28-8904-1D62-E1FB-D65DBD93E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C5F91-2014-44CD-A3CA-CEAF389CFA05}" type="slidenum">
              <a:rPr lang="zh-TW" altLang="en-US" smtClean="0"/>
              <a:pPr/>
              <a:t>6</a:t>
            </a:fld>
            <a:endParaRPr lang="zh-TW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5DBDF7AB-10A4-0942-B4AC-0D02A35F30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86268"/>
            <a:ext cx="12192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00">
                    <a:alpha val="48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TW" altLang="en-US" sz="32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壹、企業介紹</a:t>
            </a: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8CBD6FC1-DB58-5CAE-BE3E-30A090C23B60}"/>
              </a:ext>
            </a:extLst>
          </p:cNvPr>
          <p:cNvSpPr txBox="1"/>
          <p:nvPr/>
        </p:nvSpPr>
        <p:spPr>
          <a:xfrm>
            <a:off x="741680" y="1262318"/>
            <a:ext cx="4864230" cy="3744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ts val="2200"/>
              </a:lnSpc>
              <a:spcAft>
                <a:spcPts val="600"/>
              </a:spcAft>
              <a:buClr>
                <a:srgbClr val="000000"/>
              </a:buClr>
              <a:buSzPts val="1400"/>
            </a:pPr>
            <a:r>
              <a:rPr lang="zh-TW" altLang="en-US" sz="20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七</a:t>
            </a:r>
            <a:r>
              <a:rPr lang="zh-TW" altLang="en-US" sz="20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、經營場域合法現況與現有設備說明</a:t>
            </a:r>
          </a:p>
        </p:txBody>
      </p:sp>
      <p:graphicFrame>
        <p:nvGraphicFramePr>
          <p:cNvPr id="9" name="表格 9">
            <a:extLst>
              <a:ext uri="{FF2B5EF4-FFF2-40B4-BE49-F238E27FC236}">
                <a16:creationId xmlns:a16="http://schemas.microsoft.com/office/drawing/2014/main" id="{66B8A5D5-0402-0C13-91EB-F1DC25622C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5103570"/>
              </p:ext>
            </p:extLst>
          </p:nvPr>
        </p:nvGraphicFramePr>
        <p:xfrm>
          <a:off x="741680" y="1636779"/>
          <a:ext cx="10688320" cy="4591302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589887">
                  <a:extLst>
                    <a:ext uri="{9D8B030D-6E8A-4147-A177-3AD203B41FA5}">
                      <a16:colId xmlns:a16="http://schemas.microsoft.com/office/drawing/2014/main" val="494408206"/>
                    </a:ext>
                  </a:extLst>
                </a:gridCol>
                <a:gridCol w="9098433">
                  <a:extLst>
                    <a:ext uri="{9D8B030D-6E8A-4147-A177-3AD203B41FA5}">
                      <a16:colId xmlns:a16="http://schemas.microsoft.com/office/drawing/2014/main" val="850967781"/>
                    </a:ext>
                  </a:extLst>
                </a:gridCol>
              </a:tblGrid>
              <a:tr h="255160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TW" altLang="en-US" sz="1800" b="1" kern="100" dirty="0">
                          <a:solidFill>
                            <a:schemeClr val="tx1"/>
                          </a:solidFill>
                          <a:effectLst/>
                        </a:rPr>
                        <a:t>經營場域說明</a:t>
                      </a:r>
                      <a:endParaRPr lang="zh-TW" altLang="en-US" sz="1800" b="1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zh-TW" sz="18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請就目前</a:t>
                      </a:r>
                      <a:r>
                        <a:rPr lang="zh-TW" altLang="en-US" sz="18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耕作</a:t>
                      </a:r>
                      <a:r>
                        <a:rPr lang="en-US" altLang="zh-TW" sz="18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/</a:t>
                      </a:r>
                      <a:r>
                        <a:rPr lang="zh-TW" altLang="en-US" sz="18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養殖</a:t>
                      </a:r>
                      <a:r>
                        <a:rPr lang="zh-TW" altLang="zh-TW" sz="18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面積及契作狀況整體性說明</a:t>
                      </a:r>
                      <a:r>
                        <a:rPr lang="en-US" altLang="zh-TW" sz="18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/</a:t>
                      </a:r>
                      <a:r>
                        <a:rPr lang="zh-TW" altLang="en-US" sz="18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或經營場域是否有</a:t>
                      </a:r>
                      <a:r>
                        <a:rPr lang="zh-TW" altLang="zh-TW" sz="18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符合容許使用項目之容許使用同意書及使用執照、休閒農場許可登記證、農產品初級加工場登記證、工廠登記證等</a:t>
                      </a:r>
                      <a:r>
                        <a:rPr lang="zh-TW" altLang="en-US" sz="18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。</a:t>
                      </a:r>
                      <a:endParaRPr lang="en-US" altLang="zh-TW" sz="1800" b="0" kern="12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說明場域是否有</a:t>
                      </a:r>
                      <a:r>
                        <a:rPr lang="en-US" altLang="zh-TW" sz="18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HACCP</a:t>
                      </a:r>
                      <a:r>
                        <a:rPr lang="zh-TW" altLang="en-US" sz="18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、</a:t>
                      </a:r>
                      <a:r>
                        <a:rPr lang="en-US" altLang="zh-TW" sz="18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ISO22000</a:t>
                      </a:r>
                      <a:r>
                        <a:rPr lang="zh-TW" altLang="en-US" sz="18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、有機加工、產銷履歷加工</a:t>
                      </a:r>
                      <a:r>
                        <a:rPr lang="en-US" altLang="zh-TW" sz="18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…</a:t>
                      </a:r>
                      <a:r>
                        <a:rPr lang="zh-TW" altLang="en-US" sz="18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等驗證。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8577428"/>
                  </a:ext>
                </a:extLst>
              </a:tr>
              <a:tr h="2039699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TW" altLang="en-US" sz="1800" b="1" kern="100" dirty="0">
                          <a:solidFill>
                            <a:schemeClr val="tx1"/>
                          </a:solidFill>
                          <a:effectLst/>
                        </a:rPr>
                        <a:t>企業現有機械設備</a:t>
                      </a:r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</a:rPr>
                        <a:t>/</a:t>
                      </a:r>
                      <a:r>
                        <a:rPr lang="zh-TW" altLang="en-US" sz="1800" b="1" kern="100" dirty="0">
                          <a:solidFill>
                            <a:schemeClr val="tx1"/>
                          </a:solidFill>
                          <a:effectLst/>
                        </a:rPr>
                        <a:t>產線說明</a:t>
                      </a:r>
                      <a:endParaRPr lang="zh-TW" altLang="en-US" sz="1800" b="1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44436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6089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F92AA5-B2D1-7F92-FA42-4DC91B27EF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53CD707B-F5CC-2D3E-AAEF-509D3651B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C5F91-2014-44CD-A3CA-CEAF389CFA05}" type="slidenum">
              <a:rPr lang="zh-TW" altLang="en-US" smtClean="0"/>
              <a:pPr/>
              <a:t>7</a:t>
            </a:fld>
            <a:endParaRPr lang="zh-TW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5BB3C2FA-9034-950B-63D1-C948CC29B5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72998"/>
            <a:ext cx="12192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00">
                    <a:alpha val="48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zh-TW" altLang="en-US" sz="32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壹、企業介紹</a:t>
            </a: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6BB2E5E0-1B2A-7B08-958C-B1243B7EF8D7}"/>
              </a:ext>
            </a:extLst>
          </p:cNvPr>
          <p:cNvSpPr txBox="1"/>
          <p:nvPr/>
        </p:nvSpPr>
        <p:spPr>
          <a:xfrm>
            <a:off x="650374" y="1206781"/>
            <a:ext cx="4864230" cy="3744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ts val="2200"/>
              </a:lnSpc>
              <a:spcAft>
                <a:spcPts val="600"/>
              </a:spcAft>
              <a:buClr>
                <a:srgbClr val="000000"/>
              </a:buClr>
              <a:buSzPts val="1400"/>
            </a:pPr>
            <a:r>
              <a:rPr lang="zh-TW" altLang="en-US" sz="20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八</a:t>
            </a:r>
            <a:r>
              <a:rPr lang="zh-TW" altLang="en-US" sz="20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、經營場域現況照片</a:t>
            </a: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4423F504-2792-3684-C7C8-8EE06392AC31}"/>
              </a:ext>
            </a:extLst>
          </p:cNvPr>
          <p:cNvSpPr txBox="1"/>
          <p:nvPr/>
        </p:nvSpPr>
        <p:spPr>
          <a:xfrm>
            <a:off x="3421284" y="1206780"/>
            <a:ext cx="7399116" cy="3744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ts val="2200"/>
              </a:lnSpc>
              <a:spcAft>
                <a:spcPts val="600"/>
              </a:spcAft>
              <a:buClr>
                <a:srgbClr val="000000"/>
              </a:buClr>
              <a:buSzPts val="1400"/>
            </a:pPr>
            <a:r>
              <a:rPr lang="zh-TW" altLang="en-US" sz="20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請呈現場域相關照片</a:t>
            </a:r>
            <a:r>
              <a:rPr lang="en-US" altLang="zh-TW" sz="20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20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如田間、集貨場、加工環境、產品</a:t>
            </a:r>
            <a:r>
              <a:rPr lang="en-US" altLang="zh-TW" sz="20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…</a:t>
            </a:r>
            <a:r>
              <a:rPr lang="zh-TW" altLang="en-US" sz="20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等</a:t>
            </a:r>
            <a:r>
              <a:rPr lang="en-US" altLang="zh-TW" sz="20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endParaRPr lang="zh-TW" altLang="en-US" sz="2000" kern="100" dirty="0"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7C9101E-0B45-FFD0-523B-D68DD5C430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912827"/>
            <a:ext cx="12192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00">
                    <a:alpha val="48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zh-TW" altLang="en-US" sz="32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貳、</a:t>
            </a:r>
            <a:r>
              <a:rPr lang="zh-TW" altLang="zh-TW" sz="32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企業需求問題描述</a:t>
            </a:r>
            <a:r>
              <a:rPr lang="en-US" altLang="zh-TW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zh-TW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請條列式說明</a:t>
            </a:r>
            <a:r>
              <a:rPr lang="en-US" altLang="zh-TW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zh-TW" b="1" dirty="0">
              <a:solidFill>
                <a:schemeClr val="accent6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11B0E98-3786-624A-A9E5-3B8B4EDA60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607837"/>
            <a:ext cx="12192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00">
                    <a:alpha val="48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zh-TW" altLang="en-US" sz="32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參、計畫目標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74A54D2E-AFD3-6ADD-DF5F-A53E1729B8A4}"/>
              </a:ext>
            </a:extLst>
          </p:cNvPr>
          <p:cNvSpPr txBox="1"/>
          <p:nvPr/>
        </p:nvSpPr>
        <p:spPr>
          <a:xfrm>
            <a:off x="950844" y="6192614"/>
            <a:ext cx="815179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dirty="0">
                <a:latin typeface="+mn-ea"/>
                <a:cs typeface="Times New Roman" panose="02020603050405020304" pitchFamily="18" charset="0"/>
              </a:rPr>
              <a:t>請說明企業未來</a:t>
            </a:r>
            <a:r>
              <a:rPr lang="en-US" altLang="zh-TW" dirty="0">
                <a:latin typeface="+mn-ea"/>
                <a:cs typeface="Times New Roman" panose="02020603050405020304" pitchFamily="18" charset="0"/>
              </a:rPr>
              <a:t>3</a:t>
            </a:r>
            <a:r>
              <a:rPr lang="zh-TW" altLang="en-US" dirty="0">
                <a:latin typeface="+mn-ea"/>
                <a:cs typeface="Times New Roman" panose="02020603050405020304" pitchFamily="18" charset="0"/>
              </a:rPr>
              <a:t>年內欲達成營運目標</a:t>
            </a:r>
          </a:p>
        </p:txBody>
      </p:sp>
      <p:graphicFrame>
        <p:nvGraphicFramePr>
          <p:cNvPr id="9" name="內容版面配置區 8">
            <a:extLst>
              <a:ext uri="{FF2B5EF4-FFF2-40B4-BE49-F238E27FC236}">
                <a16:creationId xmlns:a16="http://schemas.microsoft.com/office/drawing/2014/main" id="{73698C95-840A-8BFA-AAF6-550A5CF241B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2530898"/>
              </p:ext>
            </p:extLst>
          </p:nvPr>
        </p:nvGraphicFramePr>
        <p:xfrm>
          <a:off x="950844" y="2541897"/>
          <a:ext cx="10479310" cy="288000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30221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109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461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57046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  <a:buNone/>
                      </a:pP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經營面臨問題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  <a:buNone/>
                      </a:pP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可能原因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  <a:buNone/>
                      </a:pP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解決對策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8636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endParaRPr lang="zh-TW" alt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3172" marR="93172" marT="46586" marB="465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3172" marR="93172" marT="46586" marB="465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2779768"/>
                  </a:ext>
                </a:extLst>
              </a:tr>
              <a:tr h="588636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endParaRPr lang="zh-TW" alt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3172" marR="93172" marT="46586" marB="465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3172" marR="93172" marT="46586" marB="465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8155321"/>
                  </a:ext>
                </a:extLst>
              </a:tr>
              <a:tr h="588636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endParaRPr lang="zh-TW" alt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3172" marR="93172" marT="46586" marB="465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3172" marR="93172" marT="46586" marB="465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3403165"/>
                  </a:ext>
                </a:extLst>
              </a:tr>
              <a:tr h="557046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endParaRPr lang="zh-TW" alt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endParaRPr lang="zh-TW" alt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400"/>
                        </a:lnSpc>
                      </a:pPr>
                      <a:endParaRPr lang="zh-TW" alt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26753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5980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52F4CE28-8904-1D62-E1FB-D65DBD93E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C5F91-2014-44CD-A3CA-CEAF389CFA05}" type="slidenum">
              <a:rPr lang="zh-TW" altLang="en-US" smtClean="0"/>
              <a:pPr/>
              <a:t>8</a:t>
            </a:fld>
            <a:endParaRPr lang="zh-TW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5DBDF7AB-10A4-0942-B4AC-0D02A35F30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58430"/>
            <a:ext cx="12192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00">
                    <a:alpha val="48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zh-TW" altLang="en-US" sz="32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肆、重要工作項目與經費規劃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56B9D725-644F-E5EF-D8C0-11B035AC36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8991100"/>
              </p:ext>
            </p:extLst>
          </p:nvPr>
        </p:nvGraphicFramePr>
        <p:xfrm>
          <a:off x="1028700" y="1851719"/>
          <a:ext cx="10730089" cy="39850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1287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081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98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16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16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148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重要工作項目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執行作法摘要說明</a:t>
                      </a:r>
                      <a:endParaRPr lang="zh-TW" altLang="en-US" sz="1800" b="1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質</a:t>
                      </a: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量化效益</a:t>
                      </a:r>
                      <a:endParaRPr lang="zh-TW" altLang="en-US" sz="1800" b="1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預算金額</a:t>
                      </a:r>
                      <a:endParaRPr lang="en-US" altLang="zh-TW" sz="1800" b="1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2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48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zh-TW" altLang="en-US" sz="1800" b="1" kern="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補助款</a:t>
                      </a:r>
                      <a:r>
                        <a:rPr lang="en-US" altLang="zh-TW" sz="1800" b="1" kern="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en-US" sz="1800" b="1" kern="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元</a:t>
                      </a:r>
                      <a:r>
                        <a:rPr lang="en-US" altLang="zh-TW" sz="1800" b="1" kern="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en-US" altLang="zh-TW" sz="1800" b="1" kern="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49%</a:t>
                      </a:r>
                      <a:endParaRPr lang="zh-TW" altLang="en-US" sz="1800" b="1" kern="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zh-TW" altLang="en-US" sz="1800" b="1" kern="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配合款</a:t>
                      </a:r>
                      <a:r>
                        <a:rPr lang="en-US" altLang="zh-TW" sz="1800" b="1" kern="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en-US" sz="1800" b="1" kern="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元</a:t>
                      </a:r>
                      <a:r>
                        <a:rPr lang="en-US" altLang="zh-TW" sz="1800" b="1" kern="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en-US" altLang="zh-TW" sz="1800" b="1" kern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51%</a:t>
                      </a:r>
                      <a:endParaRPr lang="zh-TW" altLang="en-US" sz="1800" b="1" kern="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304800" indent="-304800" algn="just" defTabSz="914400" rtl="0" eaLnBrk="1" latinLnBrk="0" hangingPunct="1">
                        <a:buNone/>
                        <a:tabLst>
                          <a:tab pos="540385" algn="l"/>
                        </a:tabLst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一、〇〇〇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04800" indent="-304800" algn="l">
                        <a:buNone/>
                        <a:tabLst>
                          <a:tab pos="540385" algn="l"/>
                        </a:tabLst>
                      </a:pPr>
                      <a:r>
                        <a:rPr lang="zh-TW" altLang="en-US" sz="1800" b="1" kern="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需明確並量化說明</a:t>
                      </a:r>
                      <a:endParaRPr lang="en-US" altLang="zh-TW" sz="1800" b="1" kern="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0" indent="0" algn="l">
                        <a:buNone/>
                        <a:tabLst>
                          <a:tab pos="540385" algn="l"/>
                        </a:tabLst>
                      </a:pPr>
                      <a:r>
                        <a:rPr lang="en-US" altLang="zh-TW" sz="1800" b="0" kern="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altLang="en-US" sz="1800" b="0" kern="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如禮盒與</a:t>
                      </a:r>
                      <a:r>
                        <a:rPr lang="zh-TW" altLang="en-US" b="0" dirty="0"/>
                        <a:t>外提袋</a:t>
                      </a:r>
                      <a:r>
                        <a:rPr lang="zh-TW" altLang="en-US" sz="1800" b="0" kern="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包裝設計各一款、</a:t>
                      </a:r>
                      <a:r>
                        <a:rPr lang="zh-TW" altLang="en-US" b="0" dirty="0"/>
                        <a:t>研發三款茶葉相關商品、所購置機械設備名稱等</a:t>
                      </a:r>
                      <a:r>
                        <a:rPr lang="en-US" altLang="zh-TW" b="0" dirty="0"/>
                        <a:t>)</a:t>
                      </a:r>
                      <a:endParaRPr lang="en-US" altLang="zh-TW" sz="1800" b="0" kern="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p"/>
                      </a:pP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Char char="p"/>
                      </a:pP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Char char="p"/>
                      </a:pP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304800" indent="-304800" algn="just" defTabSz="914400" rtl="0" eaLnBrk="1" latinLnBrk="0" hangingPunct="1">
                        <a:buNone/>
                        <a:tabLst>
                          <a:tab pos="540385" algn="l"/>
                        </a:tabLst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二、〇〇〇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FontTx/>
                        <a:buNone/>
                      </a:pP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p"/>
                      </a:pP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Char char="p"/>
                      </a:pP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Char char="p"/>
                      </a:pP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304800" indent="-304800" algn="just" defTabSz="914400" rtl="0" eaLnBrk="1" latinLnBrk="0" hangingPunct="1">
                        <a:buNone/>
                        <a:tabLst>
                          <a:tab pos="540385" algn="l"/>
                        </a:tabLst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三、〇〇〇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FontTx/>
                        <a:buNone/>
                      </a:pP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p"/>
                      </a:pP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Char char="p"/>
                      </a:pP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Char char="p"/>
                      </a:pP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000">
                <a:tc gridSpan="3"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預算合計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buFontTx/>
                        <a:buNone/>
                      </a:pPr>
                      <a:endParaRPr lang="zh-TW" altLang="en-US" sz="18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>
                        <a:buFont typeface="Wingdings" pitchFamily="2" charset="2"/>
                        <a:buChar char="p"/>
                      </a:pPr>
                      <a:endParaRPr lang="zh-TW" alt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buFont typeface="Wingdings" pitchFamily="2" charset="2"/>
                        <a:buNone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〇〇〇〇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元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)</a:t>
                      </a:r>
                      <a:endParaRPr lang="zh-TW" altLang="en-US" sz="2000" b="1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〇〇〇〇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元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)</a:t>
                      </a:r>
                      <a:endParaRPr lang="zh-TW" altLang="en-US" sz="2000" b="1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99404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水保局16:9簡報範本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水保局16:9簡報範本">
      <a:majorFont>
        <a:latin typeface="Arial"/>
        <a:ea typeface="微軟正黑體"/>
        <a:cs typeface=""/>
      </a:majorFont>
      <a:minorFont>
        <a:latin typeface="Arial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1349</TotalTime>
  <Words>975</Words>
  <Application>Microsoft Office PowerPoint</Application>
  <PresentationFormat>寬螢幕</PresentationFormat>
  <Paragraphs>216</Paragraphs>
  <Slides>14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22" baseType="lpstr">
      <vt:lpstr>Grotesque Light</vt:lpstr>
      <vt:lpstr>微軟正黑體</vt:lpstr>
      <vt:lpstr>標楷體</vt:lpstr>
      <vt:lpstr>Arial</vt:lpstr>
      <vt:lpstr>Calibri</vt:lpstr>
      <vt:lpstr>Times New Roman</vt:lpstr>
      <vt:lpstr>Wingdings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Microsoft Office User</dc:creator>
  <cp:lastModifiedBy>7047</cp:lastModifiedBy>
  <cp:revision>140</cp:revision>
  <cp:lastPrinted>2021-12-29T07:02:56Z</cp:lastPrinted>
  <dcterms:created xsi:type="dcterms:W3CDTF">2020-01-16T02:36:51Z</dcterms:created>
  <dcterms:modified xsi:type="dcterms:W3CDTF">2026-04-10T06:23:55Z</dcterms:modified>
</cp:coreProperties>
</file>