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8" r:id="rId2"/>
    <p:sldId id="258" r:id="rId3"/>
    <p:sldId id="298" r:id="rId4"/>
    <p:sldId id="299" r:id="rId5"/>
    <p:sldId id="280" r:id="rId6"/>
    <p:sldId id="294" r:id="rId7"/>
    <p:sldId id="285" r:id="rId8"/>
    <p:sldId id="311" r:id="rId9"/>
    <p:sldId id="300" r:id="rId10"/>
    <p:sldId id="303" r:id="rId11"/>
    <p:sldId id="277" r:id="rId12"/>
  </p:sldIdLst>
  <p:sldSz cx="12192000" cy="6858000"/>
  <p:notesSz cx="6735763" cy="98663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E1EB"/>
    <a:srgbClr val="C00000"/>
    <a:srgbClr val="F9E3CB"/>
    <a:srgbClr val="FFF4E7"/>
    <a:srgbClr val="FCF1E7"/>
    <a:srgbClr val="2F5597"/>
    <a:srgbClr val="23A187"/>
    <a:srgbClr val="F0BC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07" autoAdjust="0"/>
    <p:restoredTop sz="94674"/>
  </p:normalViewPr>
  <p:slideViewPr>
    <p:cSldViewPr snapToGrid="0" snapToObjects="1">
      <p:cViewPr varScale="1">
        <p:scale>
          <a:sx n="107" d="100"/>
          <a:sy n="107" d="100"/>
        </p:scale>
        <p:origin x="654" y="7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454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32A904EA-B24B-FD49-A0AA-0B06D5EA72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20FBFE7-F866-8443-917D-2C1ACCD4B4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91978-C569-094A-9367-B384F6B17767}" type="datetimeFigureOut">
              <a:rPr kumimoji="1" lang="zh-TW" altLang="en-US" smtClean="0"/>
              <a:t>2026/4/10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DDFAE0F-54AA-CE45-B79D-4A5073EF17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A114338-190D-D145-AB13-688BF68079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1BB98-2AE9-AE41-A29D-B1BFAB87E93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41251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707D8E-4A5F-4DA4-9C60-CC99EF0DBB4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04E4B-6A4C-44AD-99DD-6CA77C6BA5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460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簡報首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Gbackup2\專案0_推動\CURE\CURE_20_水保60\04_Execute\08_視覺設計\03_水保60logo\05_簡報\01_設計檔\水保60PPT_cs6_16-9內頁間隔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副標題 2">
            <a:extLst>
              <a:ext uri="{FF2B5EF4-FFF2-40B4-BE49-F238E27FC236}">
                <a16:creationId xmlns:a16="http://schemas.microsoft.com/office/drawing/2014/main" id="{E06A5483-9682-854B-8EE7-EBD62CC565B6}"/>
              </a:ext>
            </a:extLst>
          </p:cNvPr>
          <p:cNvSpPr txBox="1">
            <a:spLocks/>
          </p:cNvSpPr>
          <p:nvPr userDrawn="1"/>
        </p:nvSpPr>
        <p:spPr>
          <a:xfrm>
            <a:off x="3554343" y="5350269"/>
            <a:ext cx="5266928" cy="56233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0" i="0" kern="1200">
                <a:solidFill>
                  <a:srgbClr val="F0BC07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zh-TW" altLang="en-US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文字版面配置區 7"/>
          <p:cNvSpPr>
            <a:spLocks noGrp="1"/>
          </p:cNvSpPr>
          <p:nvPr>
            <p:ph type="body" sz="quarter" idx="14" hasCustomPrompt="1"/>
          </p:nvPr>
        </p:nvSpPr>
        <p:spPr>
          <a:xfrm>
            <a:off x="335280" y="1343559"/>
            <a:ext cx="11426413" cy="50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會議名稱</a:t>
            </a:r>
          </a:p>
        </p:txBody>
      </p:sp>
      <p:sp>
        <p:nvSpPr>
          <p:cNvPr id="11" name="文字版面配置區 7"/>
          <p:cNvSpPr>
            <a:spLocks noGrp="1"/>
          </p:cNvSpPr>
          <p:nvPr>
            <p:ph type="body" sz="quarter" idx="15" hasCustomPrompt="1"/>
          </p:nvPr>
        </p:nvSpPr>
        <p:spPr>
          <a:xfrm>
            <a:off x="335279" y="2670278"/>
            <a:ext cx="11426413" cy="7587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簡報主題</a:t>
            </a:r>
          </a:p>
        </p:txBody>
      </p:sp>
      <p:sp>
        <p:nvSpPr>
          <p:cNvPr id="12" name="文字版面配置區 7"/>
          <p:cNvSpPr>
            <a:spLocks noGrp="1"/>
          </p:cNvSpPr>
          <p:nvPr>
            <p:ph type="body" sz="quarter" idx="16" hasCustomPrompt="1"/>
          </p:nvPr>
        </p:nvSpPr>
        <p:spPr>
          <a:xfrm>
            <a:off x="382793" y="4708239"/>
            <a:ext cx="11426413" cy="50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kumimoji="1" lang="zh-TW" altLang="en-US" sz="3600" b="1" dirty="0"/>
              <a:t>○○○○○ 報告</a:t>
            </a:r>
            <a:endParaRPr kumimoji="1" lang="zh-TW" altLang="en-US" b="1" dirty="0"/>
          </a:p>
        </p:txBody>
      </p:sp>
      <p:sp>
        <p:nvSpPr>
          <p:cNvPr id="14" name="文字版面配置區 7"/>
          <p:cNvSpPr>
            <a:spLocks noGrp="1"/>
          </p:cNvSpPr>
          <p:nvPr>
            <p:ph type="body" sz="quarter" idx="17" hasCustomPrompt="1"/>
          </p:nvPr>
        </p:nvSpPr>
        <p:spPr>
          <a:xfrm>
            <a:off x="382792" y="5404607"/>
            <a:ext cx="11426413" cy="50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kumimoji="1" lang="zh-TW" altLang="en-US" b="1" dirty="0"/>
              <a:t>○○○年○○月○○日</a:t>
            </a:r>
          </a:p>
        </p:txBody>
      </p:sp>
      <p:pic>
        <p:nvPicPr>
          <p:cNvPr id="2" name="Picture 2" descr="\\Gbackup2\專案0_推動\CURE\CURE_20_水保60\04_Execute\08_視覺設計\03_水保60logo\05_簡報\01_設計檔\水保60PPT_cs6-1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" y="173830"/>
            <a:ext cx="3163888" cy="102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樣式一:純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\\Gbackup2\專案0_推動\CURE\CURE_20_水保60\04_Execute\08_視覺設計\03_水保60logo\05_簡報\01_設計檔\水保60PPT_cs6_16-9內頁間隔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9448800" y="6610630"/>
            <a:ext cx="2743200" cy="24737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EC5F91-2014-44CD-A3CA-CEAF389CFA0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3" hasCustomPrompt="1"/>
          </p:nvPr>
        </p:nvSpPr>
        <p:spPr>
          <a:xfrm>
            <a:off x="636494" y="2423968"/>
            <a:ext cx="11125199" cy="32146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  <a:lvl2pPr marL="4572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9144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3716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18288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/>
              <a:t>壹、第一層</a:t>
            </a:r>
            <a:endParaRPr lang="en-US" altLang="zh-TW" dirty="0"/>
          </a:p>
          <a:p>
            <a:pPr lvl="0"/>
            <a:r>
              <a:rPr lang="zh-TW" altLang="en-US" dirty="0"/>
              <a:t>貳、第二層</a:t>
            </a:r>
            <a:endParaRPr lang="en-US" altLang="zh-TW" dirty="0"/>
          </a:p>
          <a:p>
            <a:pPr lvl="0"/>
            <a:r>
              <a:rPr lang="zh-TW" altLang="en-US" dirty="0"/>
              <a:t>參、第三層</a:t>
            </a:r>
            <a:endParaRPr lang="en-US" altLang="zh-TW" dirty="0"/>
          </a:p>
          <a:p>
            <a:pPr lvl="0"/>
            <a:r>
              <a:rPr lang="zh-TW" altLang="en-US" dirty="0"/>
              <a:t>肆、第四層</a:t>
            </a:r>
            <a:endParaRPr lang="en-US" altLang="zh-TW" dirty="0"/>
          </a:p>
          <a:p>
            <a:pPr lvl="0"/>
            <a:r>
              <a:rPr lang="zh-TW" altLang="en-US" dirty="0"/>
              <a:t>伍、第五層</a:t>
            </a:r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14"/>
          </p:nvPr>
        </p:nvSpPr>
        <p:spPr>
          <a:xfrm>
            <a:off x="636494" y="914400"/>
            <a:ext cx="11125199" cy="1108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pic>
        <p:nvPicPr>
          <p:cNvPr id="12" name="Picture 6" descr="\\Gbackup2\專案0_推動\CURE\CURE_20_水保60\04_Execute\08_視覺設計\03_水保60logo\05_簡報\01_設計檔\水保60PPT_cs6-1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65" y="6657772"/>
            <a:ext cx="1080000" cy="14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3624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簡報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3" y="0"/>
            <a:ext cx="12189460" cy="6858000"/>
          </a:xfrm>
          <a:prstGeom prst="rect">
            <a:avLst/>
          </a:prstGeom>
        </p:spPr>
      </p:pic>
      <p:sp>
        <p:nvSpPr>
          <p:cNvPr id="10" name="矩形 9"/>
          <p:cNvSpPr/>
          <p:nvPr userDrawn="1"/>
        </p:nvSpPr>
        <p:spPr>
          <a:xfrm>
            <a:off x="0" y="1933278"/>
            <a:ext cx="1220815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6600" b="1" dirty="0">
                <a:solidFill>
                  <a:srgbClr val="23A18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 告 完 畢 </a:t>
            </a:r>
            <a:br>
              <a:rPr lang="en-US" altLang="zh-TW" sz="6600" b="1" dirty="0">
                <a:solidFill>
                  <a:srgbClr val="23A18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6600" b="1" dirty="0">
                <a:solidFill>
                  <a:srgbClr val="23A18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敬 請 指 教</a:t>
            </a:r>
          </a:p>
        </p:txBody>
      </p:sp>
    </p:spTree>
    <p:extLst>
      <p:ext uri="{BB962C8B-B14F-4D97-AF65-F5344CB8AC3E}">
        <p14:creationId xmlns:p14="http://schemas.microsoft.com/office/powerpoint/2010/main" val="227394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75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7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4"/>
          <p:cNvSpPr>
            <a:spLocks noGrp="1"/>
          </p:cNvSpPr>
          <p:nvPr>
            <p:ph type="body" sz="quarter" idx="14"/>
          </p:nvPr>
        </p:nvSpPr>
        <p:spPr>
          <a:xfrm>
            <a:off x="335280" y="986207"/>
            <a:ext cx="11426413" cy="508000"/>
          </a:xfrm>
        </p:spPr>
        <p:txBody>
          <a:bodyPr/>
          <a:lstStyle/>
          <a:p>
            <a:r>
              <a:rPr kumimoji="1" lang="zh-TW" altLang="en-US" dirty="0">
                <a:solidFill>
                  <a:schemeClr val="accent1">
                    <a:lumMod val="75000"/>
                  </a:schemeClr>
                </a:solidFill>
              </a:rPr>
              <a:t>農村再生社區產業加值計畫</a:t>
            </a:r>
            <a:r>
              <a:rPr kumimoji="1" lang="en-US" altLang="zh-TW" dirty="0"/>
              <a:t>(</a:t>
            </a:r>
            <a:r>
              <a:rPr kumimoji="1" lang="zh-TW" altLang="en-US" dirty="0"/>
              <a:t>個人型</a:t>
            </a:r>
            <a:r>
              <a:rPr kumimoji="1" lang="en-US" altLang="zh-TW" dirty="0"/>
              <a:t>)</a:t>
            </a:r>
            <a:endParaRPr kumimoji="1" lang="zh-TW" altLang="en-US" dirty="0">
              <a:solidFill>
                <a:schemeClr val="accent1">
                  <a:lumMod val="75000"/>
                </a:schemeClr>
              </a:solidFill>
            </a:endParaRPr>
          </a:p>
          <a:p>
            <a:endParaRPr kumimoji="1"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文字版面配置區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zh-TW" altLang="en-US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</a:rPr>
              <a:t>○ ○ ○計畫名稱 </a:t>
            </a:r>
          </a:p>
          <a:p>
            <a:endParaRPr lang="zh-TW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6"/>
          </p:nvPr>
        </p:nvSpPr>
        <p:spPr>
          <a:xfrm>
            <a:off x="382793" y="4002367"/>
            <a:ext cx="11426413" cy="508000"/>
          </a:xfrm>
        </p:spPr>
        <p:txBody>
          <a:bodyPr/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zh-TW" altLang="en-US" sz="3200" dirty="0"/>
              <a:t>提案人姓名</a:t>
            </a:r>
            <a:r>
              <a:rPr lang="zh-TW" altLang="en-US" sz="3200" dirty="0">
                <a:solidFill>
                  <a:schemeClr val="accent1">
                    <a:lumMod val="75000"/>
                  </a:schemeClr>
                </a:solidFill>
              </a:rPr>
              <a:t>：</a:t>
            </a:r>
            <a:endParaRPr lang="en-US" altLang="zh-TW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zh-TW" altLang="en-US" sz="3200" dirty="0"/>
              <a:t>任職單位</a:t>
            </a:r>
            <a:r>
              <a:rPr lang="en-US" altLang="zh-TW" sz="3200" dirty="0"/>
              <a:t>/</a:t>
            </a:r>
            <a:r>
              <a:rPr lang="zh-TW" altLang="en-US" sz="3200" dirty="0"/>
              <a:t>職稱</a:t>
            </a:r>
            <a:r>
              <a:rPr lang="zh-TW" altLang="en-US" sz="3200" dirty="0">
                <a:solidFill>
                  <a:schemeClr val="accent1">
                    <a:lumMod val="75000"/>
                  </a:schemeClr>
                </a:solidFill>
              </a:rPr>
              <a:t>：</a:t>
            </a:r>
          </a:p>
          <a:p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D270568-2F5B-590B-7ABE-0576CF3EC9BB}"/>
              </a:ext>
            </a:extLst>
          </p:cNvPr>
          <p:cNvSpPr txBox="1"/>
          <p:nvPr/>
        </p:nvSpPr>
        <p:spPr>
          <a:xfrm>
            <a:off x="8189862" y="5833910"/>
            <a:ext cx="40021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申請補助經費：          萬元</a:t>
            </a:r>
            <a:endParaRPr lang="en-US" altLang="zh-TW" sz="2000" b="1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572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AC3EDAB6-797E-7E1D-12BB-A09CD7314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EC5F91-2014-44CD-A3CA-CEAF389CFA0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軟正黑體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軟正黑體"/>
              <a:cs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CE6A470-2C08-94F8-824B-4BF92DF99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2017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3200" b="1" dirty="0">
                <a:solidFill>
                  <a:srgbClr val="70AD47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伍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、對在地農村再生社區回饋方案</a:t>
            </a: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1347A4D6-8995-4DEB-4A69-415CB2B4A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148897"/>
              </p:ext>
            </p:extLst>
          </p:nvPr>
        </p:nvGraphicFramePr>
        <p:xfrm>
          <a:off x="385482" y="1931928"/>
          <a:ext cx="11456893" cy="3140274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2604933">
                  <a:extLst>
                    <a:ext uri="{9D8B030D-6E8A-4147-A177-3AD203B41FA5}">
                      <a16:colId xmlns:a16="http://schemas.microsoft.com/office/drawing/2014/main" val="368983257"/>
                    </a:ext>
                  </a:extLst>
                </a:gridCol>
                <a:gridCol w="6533005">
                  <a:extLst>
                    <a:ext uri="{9D8B030D-6E8A-4147-A177-3AD203B41FA5}">
                      <a16:colId xmlns:a16="http://schemas.microsoft.com/office/drawing/2014/main" val="813230325"/>
                    </a:ext>
                  </a:extLst>
                </a:gridCol>
                <a:gridCol w="2318955">
                  <a:extLst>
                    <a:ext uri="{9D8B030D-6E8A-4147-A177-3AD203B41FA5}">
                      <a16:colId xmlns:a16="http://schemas.microsoft.com/office/drawing/2014/main" val="685755664"/>
                    </a:ext>
                  </a:extLst>
                </a:gridCol>
              </a:tblGrid>
              <a:tr h="942606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回饋項目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回饋</a:t>
                      </a:r>
                      <a:r>
                        <a:rPr lang="zh-TW" alt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社區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名稱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回饋總金額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817530"/>
                  </a:ext>
                </a:extLst>
              </a:tr>
              <a:tr h="1628384">
                <a:tc>
                  <a:txBody>
                    <a:bodyPr/>
                    <a:lstStyle/>
                    <a:p>
                      <a:pPr algn="l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effectLst/>
                          <a:latin typeface="+mn-ea"/>
                          <a:ea typeface="+mn-ea"/>
                        </a:rPr>
                        <a:t>以補助款金額之</a:t>
                      </a:r>
                      <a:r>
                        <a:rPr lang="en-US" sz="2400" kern="100" dirty="0">
                          <a:effectLst/>
                          <a:latin typeface="+mn-ea"/>
                          <a:ea typeface="+mn-ea"/>
                        </a:rPr>
                        <a:t>5%</a:t>
                      </a:r>
                      <a:r>
                        <a:rPr lang="zh-TW" sz="2400" kern="100" dirty="0">
                          <a:effectLst/>
                          <a:latin typeface="+mn-ea"/>
                          <a:ea typeface="+mn-ea"/>
                        </a:rPr>
                        <a:t>的額度進行現金回饋</a:t>
                      </a:r>
                      <a:endParaRPr lang="zh-TW" sz="2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09047"/>
                  </a:ext>
                </a:extLst>
              </a:tr>
              <a:tr h="56928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其他補充 ：說明過去或未來與農村連結，創造在地共好、合作或服務回饋事項。</a:t>
                      </a:r>
                      <a:endParaRPr lang="zh-TW" altLang="en-US" sz="2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498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621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6761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702791"/>
            <a:ext cx="121920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50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簡報大綱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3A03F04-E9A4-555A-EE98-4E4AD3A330AE}"/>
              </a:ext>
            </a:extLst>
          </p:cNvPr>
          <p:cNvSpPr txBox="1"/>
          <p:nvPr/>
        </p:nvSpPr>
        <p:spPr>
          <a:xfrm>
            <a:off x="2456120" y="2020187"/>
            <a:ext cx="7793665" cy="29884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600"/>
              </a:lnSpc>
            </a:pPr>
            <a:r>
              <a:rPr lang="zh-TW" altLang="en-US" sz="3200" b="1" dirty="0"/>
              <a:t>壹、背景介紹</a:t>
            </a:r>
            <a:endParaRPr lang="en-US" altLang="zh-TW" sz="3200" b="1" dirty="0"/>
          </a:p>
          <a:p>
            <a:pPr>
              <a:lnSpc>
                <a:spcPts val="4600"/>
              </a:lnSpc>
            </a:pPr>
            <a:r>
              <a:rPr lang="zh-TW" altLang="en-US" sz="3200" b="1" dirty="0"/>
              <a:t>貳、申請</a:t>
            </a:r>
            <a:r>
              <a:rPr lang="zh-TW" altLang="zh-TW" sz="3200" b="1" dirty="0"/>
              <a:t>需求問題描述</a:t>
            </a:r>
            <a:endParaRPr lang="en-US" altLang="zh-TW" sz="3200" b="1" dirty="0"/>
          </a:p>
          <a:p>
            <a:pPr>
              <a:lnSpc>
                <a:spcPts val="4600"/>
              </a:lnSpc>
            </a:pPr>
            <a:r>
              <a:rPr lang="zh-TW" altLang="en-US" sz="3200" b="1" dirty="0"/>
              <a:t>參、計畫工作項目與經費規劃</a:t>
            </a:r>
            <a:endParaRPr lang="en-US" altLang="zh-TW" sz="3200" b="1" dirty="0"/>
          </a:p>
          <a:p>
            <a:pPr>
              <a:lnSpc>
                <a:spcPts val="4600"/>
              </a:lnSpc>
            </a:pPr>
            <a:r>
              <a:rPr lang="zh-TW" altLang="en-US" sz="3200" b="1" dirty="0"/>
              <a:t>肆、預期效益</a:t>
            </a:r>
            <a:endParaRPr lang="en-US" altLang="zh-TW" sz="3200" b="1" dirty="0"/>
          </a:p>
          <a:p>
            <a:pPr>
              <a:lnSpc>
                <a:spcPts val="4600"/>
              </a:lnSpc>
            </a:pPr>
            <a:r>
              <a:rPr lang="zh-TW" altLang="en-US" sz="3200" b="1" dirty="0"/>
              <a:t>伍、對農村再生社區之回饋方案</a:t>
            </a:r>
          </a:p>
        </p:txBody>
      </p:sp>
    </p:spTree>
    <p:extLst>
      <p:ext uri="{BB962C8B-B14F-4D97-AF65-F5344CB8AC3E}">
        <p14:creationId xmlns:p14="http://schemas.microsoft.com/office/powerpoint/2010/main" val="3575695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894036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壹、背景介紹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511ED84-56EB-3580-6A15-5C9BEFBC069C}"/>
              </a:ext>
            </a:extLst>
          </p:cNvPr>
          <p:cNvSpPr txBox="1"/>
          <p:nvPr/>
        </p:nvSpPr>
        <p:spPr>
          <a:xfrm>
            <a:off x="514894" y="4495542"/>
            <a:ext cx="1116221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41550" marR="0" indent="-2241550" fontAlgn="auto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一、個人簡歷說明   </a:t>
            </a:r>
            <a:endParaRPr lang="en-US" altLang="zh-TW" sz="20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538163" marR="0" indent="538163" fontAlgn="auto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r>
              <a:rPr lang="zh-TW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請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簡述投入農村從農或其他事業經營動機、近期之營運成果及營運想法或創新經營概念、重要事蹟如百大青農等，以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500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字為限。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C3AAD9F-EA47-9B99-1F8A-065CC98C9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825466"/>
              </p:ext>
            </p:extLst>
          </p:nvPr>
        </p:nvGraphicFramePr>
        <p:xfrm>
          <a:off x="679270" y="1968050"/>
          <a:ext cx="10659292" cy="183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6007">
                  <a:extLst>
                    <a:ext uri="{9D8B030D-6E8A-4147-A177-3AD203B41FA5}">
                      <a16:colId xmlns:a16="http://schemas.microsoft.com/office/drawing/2014/main" val="3956115676"/>
                    </a:ext>
                  </a:extLst>
                </a:gridCol>
                <a:gridCol w="4568279">
                  <a:extLst>
                    <a:ext uri="{9D8B030D-6E8A-4147-A177-3AD203B41FA5}">
                      <a16:colId xmlns:a16="http://schemas.microsoft.com/office/drawing/2014/main" val="2019650582"/>
                    </a:ext>
                  </a:extLst>
                </a:gridCol>
                <a:gridCol w="2297503">
                  <a:extLst>
                    <a:ext uri="{9D8B030D-6E8A-4147-A177-3AD203B41FA5}">
                      <a16:colId xmlns:a16="http://schemas.microsoft.com/office/drawing/2014/main" val="120136816"/>
                    </a:ext>
                  </a:extLst>
                </a:gridCol>
                <a:gridCol w="2297503">
                  <a:extLst>
                    <a:ext uri="{9D8B030D-6E8A-4147-A177-3AD203B41FA5}">
                      <a16:colId xmlns:a16="http://schemas.microsoft.com/office/drawing/2014/main" val="1344981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1800" b="1" dirty="0">
                        <a:latin typeface="+mj-ea"/>
                        <a:ea typeface="+mj-ea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任 職 </a:t>
                      </a: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單  位  </a:t>
                      </a:r>
                      <a:r>
                        <a:rPr lang="zh-TW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名</a:t>
                      </a: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zh-TW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稱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職</a:t>
                      </a: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zh-TW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稱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到</a:t>
                      </a: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職</a:t>
                      </a: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期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08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+mj-ea"/>
                          <a:ea typeface="+mj-ea"/>
                        </a:rPr>
                        <a:t>現職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+mj-ea"/>
                        <a:ea typeface="+mj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+mj-ea"/>
                        <a:ea typeface="+mj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月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53146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+mj-ea"/>
                          <a:ea typeface="+mj-ea"/>
                        </a:rPr>
                        <a:t>經歷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+mj-ea"/>
                        <a:ea typeface="+mj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+mj-ea"/>
                        <a:ea typeface="+mj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月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0902612"/>
                  </a:ext>
                </a:extLst>
              </a:tr>
              <a:tr h="216139">
                <a:tc vMerge="1">
                  <a:txBody>
                    <a:bodyPr/>
                    <a:lstStyle/>
                    <a:p>
                      <a:pPr algn="ctr"/>
                      <a:endParaRPr lang="zh-TW" altLang="en-US" sz="18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+mj-ea"/>
                        <a:ea typeface="+mj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+mj-ea"/>
                        <a:ea typeface="+mj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zh-TW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zh-TW" altLang="en-US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5130744"/>
                  </a:ext>
                </a:extLst>
              </a:tr>
              <a:tr h="216139">
                <a:tc gridSpan="4">
                  <a:txBody>
                    <a:bodyPr/>
                    <a:lstStyle/>
                    <a:p>
                      <a:pPr algn="l"/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居住農村再生社區名稱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Grotesque Light" panose="020F0502020204030204" pitchFamily="34" charset="0"/>
                          <a:ea typeface="+mn-ea"/>
                          <a:cs typeface="+mn-cs"/>
                        </a:rPr>
                        <a:t>：</a:t>
                      </a:r>
                      <a:endParaRPr lang="zh-TW" altLang="en-US" sz="1800" b="1" dirty="0">
                        <a:latin typeface="+mj-ea"/>
                        <a:ea typeface="+mj-ea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800" dirty="0">
                        <a:latin typeface="+mj-ea"/>
                        <a:ea typeface="+mj-ea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sz="1800" dirty="0">
                        <a:latin typeface="+mj-ea"/>
                        <a:ea typeface="+mj-ea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2000"/>
                        </a:lnSpc>
                      </a:pPr>
                      <a:endParaRPr lang="zh-TW" altLang="en-US" sz="1800" b="1" kern="100" dirty="0"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008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24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361268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壹、背景介紹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3</a:t>
            </a:fld>
            <a:endParaRPr lang="zh-TW" altLang="en-US"/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2E7AE47C-665E-DECB-A82A-CDACC0A15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122865"/>
              </p:ext>
            </p:extLst>
          </p:nvPr>
        </p:nvGraphicFramePr>
        <p:xfrm>
          <a:off x="571692" y="1355818"/>
          <a:ext cx="11432465" cy="49245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9461">
                  <a:extLst>
                    <a:ext uri="{9D8B030D-6E8A-4147-A177-3AD203B41FA5}">
                      <a16:colId xmlns:a16="http://schemas.microsoft.com/office/drawing/2014/main" val="3350012335"/>
                    </a:ext>
                  </a:extLst>
                </a:gridCol>
                <a:gridCol w="1938645">
                  <a:extLst>
                    <a:ext uri="{9D8B030D-6E8A-4147-A177-3AD203B41FA5}">
                      <a16:colId xmlns:a16="http://schemas.microsoft.com/office/drawing/2014/main" val="4283321216"/>
                    </a:ext>
                  </a:extLst>
                </a:gridCol>
                <a:gridCol w="1487277">
                  <a:extLst>
                    <a:ext uri="{9D8B030D-6E8A-4147-A177-3AD203B41FA5}">
                      <a16:colId xmlns:a16="http://schemas.microsoft.com/office/drawing/2014/main" val="2899766684"/>
                    </a:ext>
                  </a:extLst>
                </a:gridCol>
                <a:gridCol w="2082188">
                  <a:extLst>
                    <a:ext uri="{9D8B030D-6E8A-4147-A177-3AD203B41FA5}">
                      <a16:colId xmlns:a16="http://schemas.microsoft.com/office/drawing/2014/main" val="3886756398"/>
                    </a:ext>
                  </a:extLst>
                </a:gridCol>
                <a:gridCol w="3994894">
                  <a:extLst>
                    <a:ext uri="{9D8B030D-6E8A-4147-A177-3AD203B41FA5}">
                      <a16:colId xmlns:a16="http://schemas.microsoft.com/office/drawing/2014/main" val="2359569338"/>
                    </a:ext>
                  </a:extLst>
                </a:gridCol>
              </a:tblGrid>
              <a:tr h="35664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經營規模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單位：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分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所在地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縣市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鄉鎮市區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說明</a:t>
                      </a: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作物或產品有</a:t>
                      </a: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</a:t>
                      </a: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、有機、產銷履歷、生產追溯</a:t>
                      </a: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、綠色保育標章</a:t>
                      </a: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等驗證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75372"/>
                  </a:ext>
                </a:extLst>
              </a:tr>
              <a:tr h="5602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A.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生產面積說明</a:t>
                      </a:r>
                      <a:endParaRPr lang="zh-TW" altLang="zh-TW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自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耕自有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農地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29687"/>
                  </a:ext>
                </a:extLst>
              </a:tr>
              <a:tr h="618277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契作他人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農地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694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經營規模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單位：坪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所在地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縣市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鄉鎮市區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說明</a:t>
                      </a: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場域有</a:t>
                      </a: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HACCP</a:t>
                      </a: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ISO22000</a:t>
                      </a: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、有機加工、產銷履歷加工</a:t>
                      </a: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等驗證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348862"/>
                  </a:ext>
                </a:extLst>
              </a:tr>
              <a:tr h="626110"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B.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生產場域現況說明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集貨物流場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701605"/>
                  </a:ext>
                </a:extLst>
              </a:tr>
              <a:tr h="54120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加工室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場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廠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983124"/>
                  </a:ext>
                </a:extLst>
              </a:tr>
              <a:tr h="7360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C.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生產年產量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endParaRPr lang="zh-TW" altLang="en-US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如茶葉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斤、地瓜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1,000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公噸等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39065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D.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現有合作通路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請說明市場通路、主要客戶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等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en-US" altLang="zh-TW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503884"/>
                  </a:ext>
                </a:extLst>
              </a:tr>
            </a:tbl>
          </a:graphicData>
        </a:graphic>
      </p:graphicFrame>
      <p:sp>
        <p:nvSpPr>
          <p:cNvPr id="7" name="文字方塊 6">
            <a:extLst>
              <a:ext uri="{FF2B5EF4-FFF2-40B4-BE49-F238E27FC236}">
                <a16:creationId xmlns:a16="http://schemas.microsoft.com/office/drawing/2014/main" id="{099A64AB-9B7F-F97F-0EC1-95E30CA9DE1E}"/>
              </a:ext>
            </a:extLst>
          </p:cNvPr>
          <p:cNvSpPr txBox="1"/>
          <p:nvPr/>
        </p:nvSpPr>
        <p:spPr>
          <a:xfrm>
            <a:off x="571692" y="926827"/>
            <a:ext cx="4864230" cy="377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、生產</a:t>
            </a:r>
            <a:r>
              <a:rPr lang="en-US" altLang="zh-TW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/</a:t>
            </a: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營運現況說明</a:t>
            </a:r>
            <a:endParaRPr lang="zh-TW" altLang="zh-TW" sz="2000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472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14300" y="998365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壹、背景介紹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7E76F9B-523D-35DA-EC69-192DEE5C160F}"/>
              </a:ext>
            </a:extLst>
          </p:cNvPr>
          <p:cNvSpPr txBox="1"/>
          <p:nvPr/>
        </p:nvSpPr>
        <p:spPr>
          <a:xfrm>
            <a:off x="856344" y="1984495"/>
            <a:ext cx="4864230" cy="377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三、</a:t>
            </a:r>
            <a:r>
              <a:rPr lang="zh-TW" altLang="zh-TW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主要</a:t>
            </a: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業務營收狀況</a:t>
            </a:r>
            <a:endParaRPr lang="zh-TW" altLang="zh-TW" sz="2000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054ACFE-7308-55BC-3052-3D55C7074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156293"/>
              </p:ext>
            </p:extLst>
          </p:nvPr>
        </p:nvGraphicFramePr>
        <p:xfrm>
          <a:off x="856344" y="2384783"/>
          <a:ext cx="10479312" cy="262256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555366">
                  <a:extLst>
                    <a:ext uri="{9D8B030D-6E8A-4147-A177-3AD203B41FA5}">
                      <a16:colId xmlns:a16="http://schemas.microsoft.com/office/drawing/2014/main" val="2442522718"/>
                    </a:ext>
                  </a:extLst>
                </a:gridCol>
                <a:gridCol w="2297034">
                  <a:extLst>
                    <a:ext uri="{9D8B030D-6E8A-4147-A177-3AD203B41FA5}">
                      <a16:colId xmlns:a16="http://schemas.microsoft.com/office/drawing/2014/main" val="2800077138"/>
                    </a:ext>
                  </a:extLst>
                </a:gridCol>
                <a:gridCol w="2508166">
                  <a:extLst>
                    <a:ext uri="{9D8B030D-6E8A-4147-A177-3AD203B41FA5}">
                      <a16:colId xmlns:a16="http://schemas.microsoft.com/office/drawing/2014/main" val="781811377"/>
                    </a:ext>
                  </a:extLst>
                </a:gridCol>
                <a:gridCol w="2059373">
                  <a:extLst>
                    <a:ext uri="{9D8B030D-6E8A-4147-A177-3AD203B41FA5}">
                      <a16:colId xmlns:a16="http://schemas.microsoft.com/office/drawing/2014/main" val="479882807"/>
                    </a:ext>
                  </a:extLst>
                </a:gridCol>
                <a:gridCol w="2059373">
                  <a:extLst>
                    <a:ext uri="{9D8B030D-6E8A-4147-A177-3AD203B41FA5}">
                      <a16:colId xmlns:a16="http://schemas.microsoft.com/office/drawing/2014/main" val="400119193"/>
                    </a:ext>
                  </a:extLst>
                </a:gridCol>
              </a:tblGrid>
              <a:tr h="39157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營業項目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核心商品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去年度收入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萬元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佔營收比重</a:t>
                      </a:r>
                      <a:r>
                        <a:rPr lang="en-US" alt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(%)</a:t>
                      </a:r>
                      <a:endParaRPr lang="zh-TW" alt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075568"/>
                  </a:ext>
                </a:extLst>
              </a:tr>
              <a:tr h="7342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一級生產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317086"/>
                  </a:ext>
                </a:extLst>
              </a:tr>
              <a:tr h="71075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二級加工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254626"/>
                  </a:ext>
                </a:extLst>
              </a:tr>
              <a:tr h="78594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三級服務體驗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1401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459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2F4CE28-8904-1D62-E1FB-D65DBD93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DBDF7AB-10A4-0942-B4AC-0D02A35F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3655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貳、申請</a:t>
            </a:r>
            <a:r>
              <a:rPr lang="zh-TW" altLang="zh-TW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需求問題描述</a:t>
            </a:r>
            <a:endParaRPr lang="zh-TW" altLang="zh-TW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內容版面配置區 8">
            <a:extLst>
              <a:ext uri="{FF2B5EF4-FFF2-40B4-BE49-F238E27FC236}">
                <a16:creationId xmlns:a16="http://schemas.microsoft.com/office/drawing/2014/main" id="{130FAA30-41AD-E438-5CCC-3D38D850FB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6398988"/>
              </p:ext>
            </p:extLst>
          </p:nvPr>
        </p:nvGraphicFramePr>
        <p:xfrm>
          <a:off x="856345" y="1821427"/>
          <a:ext cx="10479310" cy="28800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0221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0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6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704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buNone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經營面臨問題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buNone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可能原因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buNone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解決對策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779768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155321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403165"/>
                  </a:ext>
                </a:extLst>
              </a:tr>
              <a:tr h="55704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675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7395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2F4CE28-8904-1D62-E1FB-D65DBD93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6</a:t>
            </a:fld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DBDF7AB-10A4-0942-B4AC-0D02A35F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27073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參、計畫工作項目與經費規劃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5B8FF52-71EB-ED1C-F77A-5DF5E8542E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019970"/>
              </p:ext>
            </p:extLst>
          </p:nvPr>
        </p:nvGraphicFramePr>
        <p:xfrm>
          <a:off x="271670" y="1919914"/>
          <a:ext cx="11577430" cy="422731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368846">
                  <a:extLst>
                    <a:ext uri="{9D8B030D-6E8A-4147-A177-3AD203B41FA5}">
                      <a16:colId xmlns:a16="http://schemas.microsoft.com/office/drawing/2014/main" val="2322389923"/>
                    </a:ext>
                  </a:extLst>
                </a:gridCol>
                <a:gridCol w="6413441">
                  <a:extLst>
                    <a:ext uri="{9D8B030D-6E8A-4147-A177-3AD203B41FA5}">
                      <a16:colId xmlns:a16="http://schemas.microsoft.com/office/drawing/2014/main" val="3270759266"/>
                    </a:ext>
                  </a:extLst>
                </a:gridCol>
                <a:gridCol w="1788543">
                  <a:extLst>
                    <a:ext uri="{9D8B030D-6E8A-4147-A177-3AD203B41FA5}">
                      <a16:colId xmlns:a16="http://schemas.microsoft.com/office/drawing/2014/main" val="1412039761"/>
                    </a:ext>
                  </a:extLst>
                </a:gridCol>
                <a:gridCol w="2006600">
                  <a:extLst>
                    <a:ext uri="{9D8B030D-6E8A-4147-A177-3AD203B41FA5}">
                      <a16:colId xmlns:a16="http://schemas.microsoft.com/office/drawing/2014/main" val="2739024057"/>
                    </a:ext>
                  </a:extLst>
                </a:gridCol>
              </a:tblGrid>
              <a:tr h="431036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sz="1800" b="1" kern="0" dirty="0">
                          <a:solidFill>
                            <a:sysClr val="windowText" lastClr="000000"/>
                          </a:solidFill>
                          <a:effectLst/>
                        </a:rPr>
                        <a:t>重要</a:t>
                      </a:r>
                      <a:endParaRPr lang="en-US" altLang="zh-TW" sz="1800" b="1" kern="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zh-TW" sz="1800" b="1" kern="0" dirty="0">
                          <a:solidFill>
                            <a:sysClr val="windowText" lastClr="000000"/>
                          </a:solidFill>
                          <a:effectLst/>
                        </a:rPr>
                        <a:t>工作項目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sz="1800" b="1" kern="0" dirty="0">
                          <a:solidFill>
                            <a:sysClr val="windowText" lastClr="000000"/>
                          </a:solidFill>
                          <a:effectLst/>
                        </a:rPr>
                        <a:t>工作內容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預算金額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775113"/>
                  </a:ext>
                </a:extLst>
              </a:tr>
              <a:tr h="6716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</a:rPr>
                        <a:t>執行作法摘要說明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補助款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元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49%</a:t>
                      </a:r>
                      <a:endParaRPr lang="zh-TW" altLang="en-US" sz="1800" b="1" kern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配合款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元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51%</a:t>
                      </a:r>
                      <a:endParaRPr lang="zh-TW" altLang="en-US" sz="1800" b="1" kern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280812"/>
                  </a:ext>
                </a:extLst>
              </a:tr>
              <a:tr h="484239">
                <a:tc>
                  <a:txBody>
                    <a:bodyPr/>
                    <a:lstStyle/>
                    <a:p>
                      <a:pPr marL="304800" indent="-304800" algn="just" defTabSz="914400" rtl="0" eaLnBrk="1" latinLnBrk="0" hangingPunct="1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一、〇〇〇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l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需明確並量化說明</a:t>
                      </a:r>
                      <a:endParaRPr lang="en-US" altLang="zh-TW" sz="1800" b="1" kern="10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  <a:tabLst>
                          <a:tab pos="540385" algn="l"/>
                        </a:tabLst>
                      </a:pPr>
                      <a:r>
                        <a:rPr lang="en-US" altLang="zh-TW" sz="1800" b="0" kern="100" dirty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0" kern="100" dirty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如禮盒與</a:t>
                      </a:r>
                      <a:r>
                        <a:rPr lang="zh-TW" altLang="en-US" b="0" dirty="0">
                          <a:latin typeface="+mn-ea"/>
                          <a:ea typeface="+mn-ea"/>
                        </a:rPr>
                        <a:t>外提袋</a:t>
                      </a:r>
                      <a:r>
                        <a:rPr lang="zh-TW" altLang="en-US" sz="1800" b="0" kern="100" dirty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包裝設計各一款、</a:t>
                      </a:r>
                      <a:r>
                        <a:rPr lang="zh-TW" altLang="en-US" b="0" dirty="0">
                          <a:latin typeface="+mn-ea"/>
                          <a:ea typeface="+mn-ea"/>
                        </a:rPr>
                        <a:t>研發三款茶葉相關商品、所購置機械設備名稱等</a:t>
                      </a:r>
                      <a:r>
                        <a:rPr lang="en-US" altLang="zh-TW" b="0" dirty="0">
                          <a:latin typeface="+mn-ea"/>
                          <a:ea typeface="+mn-ea"/>
                        </a:rPr>
                        <a:t>)</a:t>
                      </a:r>
                      <a:endParaRPr lang="en-US" altLang="zh-TW" sz="1800" b="0" kern="10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239263"/>
                  </a:ext>
                </a:extLst>
              </a:tr>
              <a:tr h="739722">
                <a:tc>
                  <a:txBody>
                    <a:bodyPr/>
                    <a:lstStyle/>
                    <a:p>
                      <a:pPr marL="304800" indent="-304800" algn="just" defTabSz="914400" rtl="0" eaLnBrk="1" latinLnBrk="0" hangingPunct="1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二、〇〇〇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ctr">
                        <a:buNone/>
                        <a:tabLst>
                          <a:tab pos="540385" algn="l"/>
                        </a:tabLst>
                      </a:pP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10657"/>
                  </a:ext>
                </a:extLst>
              </a:tr>
              <a:tr h="643811">
                <a:tc>
                  <a:txBody>
                    <a:bodyPr/>
                    <a:lstStyle/>
                    <a:p>
                      <a:pPr marL="304800" indent="-304800" algn="just" defTabSz="914400" rtl="0" eaLnBrk="1" latinLnBrk="0" hangingPunct="1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三、〇〇〇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ct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</a:p>
                    <a:p>
                      <a:pPr marL="304800" algn="ctr">
                        <a:buNone/>
                        <a:tabLst>
                          <a:tab pos="540385" algn="l"/>
                        </a:tabLst>
                      </a:pPr>
                      <a:endParaRPr lang="en-US" sz="1800" b="1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962513"/>
                  </a:ext>
                </a:extLst>
              </a:tr>
              <a:tr h="643811">
                <a:tc gridSpan="2">
                  <a:txBody>
                    <a:bodyPr/>
                    <a:lstStyle/>
                    <a:p>
                      <a:pPr marL="0" marR="0" lvl="0" indent="-3048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預算合計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04800" algn="ctr">
                        <a:buNone/>
                        <a:tabLst>
                          <a:tab pos="540385" algn="l"/>
                        </a:tabLst>
                      </a:pPr>
                      <a:endParaRPr lang="en-US" sz="1800" b="1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〇〇〇〇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元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〇〇〇〇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元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980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084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2E2EE7E-43F6-C301-E921-2B72B80E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9D32FC-FC87-15CE-1298-3162ED0E6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0511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肆、預期效益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30E38683-BFF7-62DF-B114-6349701A6414}"/>
              </a:ext>
            </a:extLst>
          </p:cNvPr>
          <p:cNvSpPr txBox="1"/>
          <p:nvPr/>
        </p:nvSpPr>
        <p:spPr>
          <a:xfrm>
            <a:off x="729422" y="1011819"/>
            <a:ext cx="4864230" cy="374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zh-TW" altLang="en-US" sz="24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、量化效益</a:t>
            </a:r>
            <a:r>
              <a:rPr lang="en-US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(1/2)</a:t>
            </a:r>
            <a:endParaRPr lang="zh-TW" altLang="en-US" sz="2400" b="1" u="sng" kern="100" dirty="0">
              <a:solidFill>
                <a:srgbClr val="FF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8A2C6391-2536-39F5-6795-42B476BAB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672238"/>
              </p:ext>
            </p:extLst>
          </p:nvPr>
        </p:nvGraphicFramePr>
        <p:xfrm>
          <a:off x="729422" y="1432942"/>
          <a:ext cx="10252449" cy="494386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4998278">
                  <a:extLst>
                    <a:ext uri="{9D8B030D-6E8A-4147-A177-3AD203B41FA5}">
                      <a16:colId xmlns:a16="http://schemas.microsoft.com/office/drawing/2014/main" val="1476505876"/>
                    </a:ext>
                  </a:extLst>
                </a:gridCol>
                <a:gridCol w="1161142">
                  <a:extLst>
                    <a:ext uri="{9D8B030D-6E8A-4147-A177-3AD203B41FA5}">
                      <a16:colId xmlns:a16="http://schemas.microsoft.com/office/drawing/2014/main" val="2753514947"/>
                    </a:ext>
                  </a:extLst>
                </a:gridCol>
                <a:gridCol w="4093029">
                  <a:extLst>
                    <a:ext uri="{9D8B030D-6E8A-4147-A177-3AD203B41FA5}">
                      <a16:colId xmlns:a16="http://schemas.microsoft.com/office/drawing/2014/main" val="2066254007"/>
                    </a:ext>
                  </a:extLst>
                </a:gridCol>
              </a:tblGrid>
              <a:tr h="608884"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指標項目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單位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次年度數值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300803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營業額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萬元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085314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總耕種面積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含契作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公頃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688206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產銷履歷耕種面積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含契作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255872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有機生產驗證通過面積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含契作及轉型期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460736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產銷履歷驗證商品數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含農產品及農產加工品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306608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有機驗證商品數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含農產品及農產加工品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761811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年度農業及農村休閒旅遊人次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人次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19605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304800" indent="-304800" algn="l"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空間活化或美化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258678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其他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自行填寫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79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528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2F4CE28-8904-1D62-E1FB-D65DBD93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DBDF7AB-10A4-0942-B4AC-0D02A35F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3655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肆、預期效益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9A7298EC-74AB-AAA8-FBD7-E043CD791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702045"/>
              </p:ext>
            </p:extLst>
          </p:nvPr>
        </p:nvGraphicFramePr>
        <p:xfrm>
          <a:off x="1063897" y="2203515"/>
          <a:ext cx="10064205" cy="19509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8016">
                  <a:extLst>
                    <a:ext uri="{9D8B030D-6E8A-4147-A177-3AD203B41FA5}">
                      <a16:colId xmlns:a16="http://schemas.microsoft.com/office/drawing/2014/main" val="2573299365"/>
                    </a:ext>
                  </a:extLst>
                </a:gridCol>
                <a:gridCol w="7086189">
                  <a:extLst>
                    <a:ext uri="{9D8B030D-6E8A-4147-A177-3AD203B41FA5}">
                      <a16:colId xmlns:a16="http://schemas.microsoft.com/office/drawing/2014/main" val="3013871321"/>
                    </a:ext>
                  </a:extLst>
                </a:gridCol>
              </a:tblGrid>
              <a:tr h="195097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zh-TW" altLang="en-US" sz="2400" b="1" dirty="0"/>
                        <a:t>質化效益</a:t>
                      </a:r>
                      <a:endParaRPr lang="en-US" altLang="zh-TW" sz="24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zh-TW" altLang="en-US" sz="1800" b="0" dirty="0"/>
                        <a:t>說明計畫執行後對自身</a:t>
                      </a:r>
                      <a:r>
                        <a:rPr lang="en-US" altLang="zh-TW" sz="1800" b="0" dirty="0"/>
                        <a:t>/</a:t>
                      </a:r>
                      <a:r>
                        <a:rPr lang="zh-TW" altLang="en-US" sz="1800" b="0" dirty="0"/>
                        <a:t>在地</a:t>
                      </a:r>
                      <a:r>
                        <a:rPr lang="zh-TW" altLang="en-US" sz="1800" b="0"/>
                        <a:t>產業影響等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0976988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7A9EDBB7-E726-4B2A-EF38-D31554B31EFE}"/>
              </a:ext>
            </a:extLst>
          </p:cNvPr>
          <p:cNvSpPr txBox="1"/>
          <p:nvPr/>
        </p:nvSpPr>
        <p:spPr>
          <a:xfrm>
            <a:off x="1001144" y="1533742"/>
            <a:ext cx="4864230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zh-TW" altLang="en-US" sz="24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zh-TW" altLang="en-US" sz="2400" b="1" dirty="0"/>
              <a:t>質化效益</a:t>
            </a:r>
            <a:r>
              <a:rPr lang="en-US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(2/2)</a:t>
            </a:r>
            <a:endParaRPr lang="en-US" altLang="zh-TW" sz="2400" b="1" dirty="0"/>
          </a:p>
        </p:txBody>
      </p:sp>
    </p:spTree>
    <p:extLst>
      <p:ext uri="{BB962C8B-B14F-4D97-AF65-F5344CB8AC3E}">
        <p14:creationId xmlns:p14="http://schemas.microsoft.com/office/powerpoint/2010/main" val="811448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水保局16:9簡報範本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水保局16:9簡報範本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620</Words>
  <Application>Microsoft Office PowerPoint</Application>
  <PresentationFormat>寬螢幕</PresentationFormat>
  <Paragraphs>137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Grotesque Light</vt:lpstr>
      <vt:lpstr>微軟正黑體</vt:lpstr>
      <vt:lpstr>Arial</vt:lpstr>
      <vt:lpstr>Calibri</vt:lpstr>
      <vt:lpstr>Times New Roman</vt:lpstr>
      <vt:lpstr>Wingdings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User</dc:creator>
  <cp:lastModifiedBy>7047</cp:lastModifiedBy>
  <cp:revision>157</cp:revision>
  <cp:lastPrinted>2021-12-29T07:02:56Z</cp:lastPrinted>
  <dcterms:created xsi:type="dcterms:W3CDTF">2020-01-16T02:36:51Z</dcterms:created>
  <dcterms:modified xsi:type="dcterms:W3CDTF">2026-04-10T06:23:52Z</dcterms:modified>
</cp:coreProperties>
</file>